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493" r:id="rId5"/>
    <p:sldId id="479" r:id="rId6"/>
    <p:sldId id="760" r:id="rId7"/>
    <p:sldId id="340" r:id="rId8"/>
    <p:sldId id="761" r:id="rId9"/>
    <p:sldId id="750" r:id="rId10"/>
    <p:sldId id="739" r:id="rId11"/>
    <p:sldId id="740" r:id="rId12"/>
    <p:sldId id="743" r:id="rId13"/>
    <p:sldId id="744" r:id="rId14"/>
    <p:sldId id="754" r:id="rId15"/>
    <p:sldId id="757" r:id="rId16"/>
    <p:sldId id="755" r:id="rId17"/>
    <p:sldId id="745" r:id="rId18"/>
    <p:sldId id="758" r:id="rId19"/>
    <p:sldId id="759" r:id="rId20"/>
    <p:sldId id="622" r:id="rId21"/>
    <p:sldId id="271" r:id="rId22"/>
    <p:sldId id="623" r:id="rId23"/>
  </p:sldIdLst>
  <p:sldSz cx="9144000" cy="6858000" type="screen4x3"/>
  <p:notesSz cx="7010400" cy="92964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33182D-DF6E-5AE7-BA2D-F8B56B97FE75}" name="Mariam BAGAYOKO" initials="MB" userId="d7c6d14fdd960638" providerId="Windows Live"/>
  <p188:author id="{C2AA777D-1CCB-2BF8-8184-96CA7614EAFC}" name="Maria Trovato" initials="MT" userId="S::trovatom@un.org::ce0a3b9a-e258-4d2d-8461-b0d1d4fd5dda" providerId="AD"/>
  <p188:author id="{B05733C4-26BA-E6A9-E12A-3656A44D3976}" name="DPO Child Protection" initials="ST" userId="DPO Child Protecti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" initials="M" lastIdx="0" clrIdx="0">
    <p:extLst>
      <p:ext uri="{19B8F6BF-5375-455C-9EA6-DF929625EA0E}">
        <p15:presenceInfo xmlns:p15="http://schemas.microsoft.com/office/powerpoint/2012/main" userId="MK" providerId="None"/>
      </p:ext>
    </p:extLst>
  </p:cmAuthor>
  <p:cmAuthor id="2" name="Valentina Falco" initials="VF" lastIdx="0" clrIdx="1">
    <p:extLst>
      <p:ext uri="{19B8F6BF-5375-455C-9EA6-DF929625EA0E}">
        <p15:presenceInfo xmlns:p15="http://schemas.microsoft.com/office/powerpoint/2012/main" userId="S::valentina.falco@un.org::8be436c4-72f1-4812-83fd-1dc81c1934b2" providerId="AD"/>
      </p:ext>
    </p:extLst>
  </p:cmAuthor>
  <p:cmAuthor id="3" name="Miki Kuroda" initials="MK" lastIdx="0" clrIdx="2">
    <p:extLst>
      <p:ext uri="{19B8F6BF-5375-455C-9EA6-DF929625EA0E}">
        <p15:presenceInfo xmlns:p15="http://schemas.microsoft.com/office/powerpoint/2012/main" userId="S::miki.kuroda@un.org::a6cf09eb-917c-4fdc-9f7b-ad37ded063c2" providerId="AD"/>
      </p:ext>
    </p:extLst>
  </p:cmAuthor>
  <p:cmAuthor id="4" name="Stein Ellingsen" initials="SE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CAC0E2-C751-9830-869B-221C0FB3AC4C}" v="28" dt="2024-04-01T23:02:20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981DD6E0-B726-4D7D-8B4D-3EC7B95FE07F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14BF1F67-8C64-4188-A27E-11A7F70216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99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5D0295F6-29C7-4BC8-B486-C4C6F1F85857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AB6DCF59-3C3C-4B8A-82C0-288D5642E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19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DCF59-3C3C-4B8A-82C0-288D5642E68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93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10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36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DCF59-3C3C-4B8A-82C0-288D5642E68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76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DCF59-3C3C-4B8A-82C0-288D5642E68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125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DCF59-3C3C-4B8A-82C0-288D5642E68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83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14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61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15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25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17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66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>
            <a:extLst>
              <a:ext uri="{FF2B5EF4-FFF2-40B4-BE49-F238E27FC236}">
                <a16:creationId xmlns:a16="http://schemas.microsoft.com/office/drawing/2014/main" id="{AB16849D-5786-C045-8D8C-33A4055293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8" name="Notes Placeholder 2">
            <a:extLst>
              <a:ext uri="{FF2B5EF4-FFF2-40B4-BE49-F238E27FC236}">
                <a16:creationId xmlns:a16="http://schemas.microsoft.com/office/drawing/2014/main" id="{CFD1925B-243E-3243-86A6-E1FA5DAD05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 sz="1100">
              <a:latin typeface="Arial" pitchFamily="34" charset="0"/>
            </a:endParaRP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7AF6973A-83D3-EF47-9CD1-E378F0779E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2D324D8F-0C21-5444-B960-B622C374ACA0}" type="slidenum">
              <a:rPr lang="en-US" altLang="ja-JP" sz="1200">
                <a:latin typeface="Calibri" pitchFamily="34" charset="0"/>
              </a:rPr>
              <a:pPr eaLnBrk="1" hangingPunct="1"/>
              <a:t>18</a:t>
            </a:fld>
            <a:endParaRPr lang="en-US" altLang="ja-JP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94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19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n-GB" altLang="ja-JP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66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2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679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DCF59-3C3C-4B8A-82C0-288D5642E68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484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46113" y="619125"/>
            <a:ext cx="5299075" cy="3975100"/>
          </a:xfrm>
          <a:noFill/>
          <a:extLst>
            <a:ext uri="{FAA26D3D-D897-4be2-8F04-BA451C77F1D7}">
              <ma14:placeholderFlag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="" xmlns:ma14="http://schemas.microsoft.com/office/mac/drawingml/2011/main" val="1"/>
            </a:ext>
          </a:extLst>
        </p:spPr>
      </p:sp>
      <p:sp>
        <p:nvSpPr>
          <p:cNvPr id="2457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A6297E5-2F50-3A43-814D-C6AB931649ED}" type="slidenum">
              <a:rPr lang="en-US" sz="1200">
                <a:latin typeface="Calibri"/>
              </a:rPr>
              <a:pPr eaLnBrk="1" hangingPunct="1"/>
              <a:t>4</a:t>
            </a:fld>
            <a:endParaRPr lang="en-US" sz="1200">
              <a:latin typeface="Calibri"/>
            </a:endParaRPr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465138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ED1FBDCE-AA03-B542-9C97-42A170B77065}" type="datetime1">
              <a:rPr lang="en-US" sz="1200">
                <a:latin typeface="Calibri"/>
              </a:rPr>
              <a:pPr eaLnBrk="1" hangingPunct="1"/>
              <a:t>02/04/2024</a:t>
            </a:fld>
            <a:endParaRPr lang="en-GB" sz="1200">
              <a:latin typeface="Calibri"/>
            </a:endParaRPr>
          </a:p>
        </p:txBody>
      </p:sp>
      <p:sp>
        <p:nvSpPr>
          <p:cNvPr id="24580" name="Notes Placeholder 1"/>
          <p:cNvSpPr>
            <a:spLocks noGrp="1"/>
          </p:cNvSpPr>
          <p:nvPr>
            <p:ph type="body" idx="6"/>
          </p:nvPr>
        </p:nvSpPr>
        <p:spPr>
          <a:xfrm>
            <a:off x="660372" y="4593783"/>
            <a:ext cx="5270661" cy="4770075"/>
          </a:xfrm>
          <a:noFill/>
          <a:extLst>
            <a:ext uri="{FAA26D3D-D897-4be2-8F04-BA451C77F1D7}">
              <ma14:placeholderFlag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ja-JP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6933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B6DCF59-3C3C-4B8A-82C0-288D5642E68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890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6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871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7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5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8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20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B8EC0D51-D9AF-4A65-BF6F-98295766D6DD}" type="slidenum">
              <a:rPr lang="en-US" altLang="ja-JP" sz="1200">
                <a:latin typeface="Arial" pitchFamily="34" charset="0"/>
              </a:rPr>
              <a:pPr eaLnBrk="1" hangingPunct="1"/>
              <a:t>9</a:t>
            </a:fld>
            <a:endParaRPr lang="en-US" altLang="ja-JP" sz="1200">
              <a:latin typeface="Arial" pitchFamily="34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6955" indent="-2911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6454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30366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96184" indent="-232909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62002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27820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93639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59457" indent="-232909" defTabSz="46581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84297872-7BAE-4E76-A125-E84DEF2C687B}" type="datetime1">
              <a:rPr lang="en-US" altLang="ja-JP" sz="1200">
                <a:latin typeface="Calibri" pitchFamily="34" charset="0"/>
              </a:rPr>
              <a:pPr eaLnBrk="1" hangingPunct="1"/>
              <a:t>02/04/2024</a:t>
            </a:fld>
            <a:endParaRPr lang="en-US" altLang="ja-JP" sz="1200">
              <a:latin typeface="Calibri" pitchFamily="34" charset="0"/>
            </a:endParaRPr>
          </a:p>
        </p:txBody>
      </p:sp>
      <p:sp>
        <p:nvSpPr>
          <p:cNvPr id="21508" name="Notes Placeholder 2"/>
          <p:cNvSpPr>
            <a:spLocks noGrp="1"/>
          </p:cNvSpPr>
          <p:nvPr>
            <p:ph type="body" idx="6"/>
          </p:nvPr>
        </p:nvSpPr>
        <p:spPr bwMode="auto">
          <a:xfrm>
            <a:off x="701040" y="4415790"/>
            <a:ext cx="5608320" cy="48806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5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50044E-64D5-4D71-841D-5008BE64EF12}" type="slidenum">
              <a:rPr lang="en-US" altLang="ja-JP"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1363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86E9B0-D948-4D90-82BE-E0EEBCB9325F}" type="slidenum">
              <a:rPr lang="en-US" altLang="ja-JP"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22304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1360DE6-1F00-4D37-920B-8306E906ABB0}" type="slidenum">
              <a:rPr lang="en-US" altLang="ja-JP"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2095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9275" y="1731963"/>
            <a:ext cx="8042275" cy="427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74856-3385-48BA-82E5-0575512E9306}" type="slidenum">
              <a:rPr lang="en-US" altLang="ja-JP"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8832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1360DE6-1F00-4D37-920B-8306E906ABB0}" type="slidenum">
              <a:rPr lang="en-US" altLang="ja-JP"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06112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E9B6C7-16B7-4651-AD3D-65FE4305383F}" type="slidenum">
              <a:rPr lang="en-US" altLang="ja-JP"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53837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76C-F922-4756-9B45-564FD59AC4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558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E96C909F-8831-468D-BA72-3E46A2C8AA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19" t="-227" r="-719" b="-227"/>
          <a:stretch>
            <a:fillRect/>
          </a:stretch>
        </p:blipFill>
        <p:spPr bwMode="auto">
          <a:xfrm>
            <a:off x="142875" y="6280150"/>
            <a:ext cx="50006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D83F2D32-F7D4-4235-BBEB-6B12CC758F07}"/>
              </a:ext>
            </a:extLst>
          </p:cNvPr>
          <p:cNvSpPr/>
          <p:nvPr userDrawn="1"/>
        </p:nvSpPr>
        <p:spPr>
          <a:xfrm>
            <a:off x="533400" y="6338859"/>
            <a:ext cx="4572000" cy="5486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fr" sz="10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Modules d’approfondissement des connaissances sur </a:t>
            </a:r>
          </a:p>
          <a:p>
            <a:pPr algn="l" eaLnBrk="1" hangingPunct="1">
              <a:defRPr/>
            </a:pPr>
            <a:r>
              <a:rPr lang="fr" sz="10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la protection de l’enfance élaborés à l’intention du personnel</a:t>
            </a:r>
          </a:p>
          <a:p>
            <a:pPr algn="l" eaLnBrk="1" hangingPunct="1">
              <a:defRPr/>
            </a:pPr>
            <a:r>
              <a:rPr lang="fr" sz="10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militaire des Nations Unies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0" y="3428999"/>
            <a:ext cx="9143999" cy="2878139"/>
          </a:xfrm>
        </p:spPr>
        <p:txBody>
          <a:bodyPr>
            <a:noAutofit/>
          </a:bodyPr>
          <a:lstStyle/>
          <a:p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Module 3, LEÇON 5</a:t>
            </a:r>
            <a:br>
              <a:rPr sz="3200" dirty="0"/>
            </a:br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PERSONNES RÉFÉRENTES EN MATIÈRE DE PROTECTION DE L’ENFANCE DE LA COMPOSANTE MILITAIRE DANS LES SECTEURS, LES UNITÉS ET LES SITES D</a:t>
            </a:r>
            <a:r>
              <a:rPr lang="fr" sz="3200" dirty="0">
                <a:solidFill>
                  <a:srgbClr val="558ED5"/>
                </a:solidFill>
                <a:latin typeface="Century Gothic"/>
                <a:ea typeface="Century Gothic"/>
                <a:cs typeface="Century Gothic"/>
              </a:rPr>
              <a:t>’</a:t>
            </a:r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ÉQUIPE</a:t>
            </a:r>
            <a:endParaRPr lang="en-AU" sz="3200" dirty="0">
              <a:solidFill>
                <a:srgbClr val="000000"/>
              </a:solidFill>
              <a:latin typeface="Calibri"/>
              <a:ea typeface="SimSun" pitchFamily="2" charset="-122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333A2B-A2DF-4D45-9156-1696706A28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1" b="30303"/>
          <a:stretch>
            <a:fillRect/>
          </a:stretch>
        </p:blipFill>
        <p:spPr>
          <a:xfrm>
            <a:off x="666812" y="236450"/>
            <a:ext cx="7795490" cy="31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7601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7741"/>
            <a:ext cx="9144000" cy="1625599"/>
          </a:xfrm>
        </p:spPr>
        <p:txBody>
          <a:bodyPr rtlCol="0">
            <a:noAutofit/>
          </a:bodyPr>
          <a:lstStyle/>
          <a:p>
            <a:r>
              <a:rPr lang="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Mettre en </a:t>
            </a:r>
            <a:r>
              <a:rPr lang="fr-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œ</a:t>
            </a:r>
            <a:r>
              <a:rPr lang="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uvre les </a:t>
            </a:r>
            <a:br>
              <a:rPr sz="3400" dirty="0"/>
            </a:br>
            <a:r>
              <a:rPr lang="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politiques de protection de l’enfance du quartier général de la force (2)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altLang="en-US"/>
          </a:p>
          <a:p>
            <a:pPr marL="0" indent="0" algn="just">
              <a:buNone/>
            </a:pPr>
            <a:endParaRPr lang="en-US" altLang="en-US"/>
          </a:p>
          <a:p>
            <a:pPr marL="0" indent="0" algn="just" eaLnBrk="1" hangingPunct="1">
              <a:buNone/>
            </a:pP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2013527"/>
            <a:ext cx="8793017" cy="399934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</a:pPr>
            <a:r>
              <a:rPr lang="fr" sz="2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Une directive seule ne suffit pas au niveau tactique</a:t>
            </a:r>
          </a:p>
          <a:p>
            <a:pPr lvl="0">
              <a:spcBef>
                <a:spcPts val="600"/>
              </a:spcBef>
            </a:pPr>
            <a:r>
              <a:rPr lang="fr" sz="2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Il faut aussi </a:t>
            </a:r>
            <a:r>
              <a:rPr lang="fr" sz="2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des instructions permanentes et des ordres</a:t>
            </a:r>
          </a:p>
          <a:p>
            <a:pPr>
              <a:spcBef>
                <a:spcPts val="600"/>
              </a:spcBef>
            </a:pPr>
            <a:r>
              <a:rPr lang="fr" sz="2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Les orientations définies au niveau tactique doivent correspondre au contexte spécifique</a:t>
            </a:r>
            <a:endParaRPr lang="en-GB" sz="2800" dirty="0">
              <a:cs typeface="Calibri"/>
            </a:endParaRPr>
          </a:p>
          <a:p>
            <a:pPr>
              <a:spcBef>
                <a:spcPts val="600"/>
              </a:spcBef>
            </a:pPr>
            <a:r>
              <a:rPr lang="fr" sz="2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Les politiques doivent refléter les menaces en matière de protection de l’enfance dans la zone de mission concernée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CFFF48-0371-F54A-B9BC-DD8941302E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54091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2" y="2022764"/>
            <a:ext cx="8511308" cy="413498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Rédigées par la personne référente du secteur/de la brigade en matière de protection de l’enfance et le personnel civil chargé de la protection de l’enfance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Conjointement approuvées par le commandant du secteur/de la brigade et le chef d’état-major</a:t>
            </a:r>
            <a:endParaRPr lang="en-US" sz="3500" dirty="0">
              <a:cs typeface="Calibri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Rassemblées par la personne référente du quartier général de la force </a:t>
            </a:r>
            <a:endParaRPr lang="fr" sz="3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Veiller à ce que le personnel chargé de la protection de l'enfance (quartier général de la mission) soit informé à propos de l’ensemble des plans du secteur</a:t>
            </a:r>
          </a:p>
          <a:p>
            <a:pPr lvl="1"/>
            <a:endParaRPr lang="en-US" sz="3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931564" cy="1920558"/>
          </a:xfrm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</a:pPr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Mettre en </a:t>
            </a:r>
            <a:r>
              <a:rPr lang="fr-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œ</a:t>
            </a:r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uvre les orientations du quartier général de la force en matière de protection de l’enfance </a:t>
            </a:r>
            <a:br>
              <a:rPr sz="3200" dirty="0"/>
            </a:br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Symbol"/>
                <a:ea typeface="Century Gothic"/>
                <a:cs typeface="Century Gothic"/>
                <a:sym typeface="Symbol"/>
              </a:rPr>
              <a:t></a:t>
            </a:r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 Ordres du secteur/de la brigade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C63BD2-D632-954D-B5EA-9257949DFA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075038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76200"/>
            <a:ext cx="8871527" cy="825211"/>
          </a:xfrm>
        </p:spPr>
        <p:txBody>
          <a:bodyPr rtlCol="0">
            <a:noAutofit/>
          </a:bodyPr>
          <a:lstStyle/>
          <a:p>
            <a:r>
              <a:rPr lang="fr" sz="36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Développer des activités militaires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61524"/>
            <a:ext cx="1722842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Ordres fragmentaires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2733965" y="1629855"/>
            <a:ext cx="4969162" cy="591244"/>
            <a:chOff x="1905000" y="1447800"/>
            <a:chExt cx="6629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1447800"/>
              <a:ext cx="6629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14559" y="1459472"/>
              <a:ext cx="6315017" cy="35747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fr" sz="2000" b="1" i="0" strike="noStrike" cap="none" spc="0" baseline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Protéger les infrastructures </a:t>
              </a:r>
              <a:r>
                <a:rPr lang="fr" sz="2000" b="0" i="0" strike="noStrike" cap="none" spc="0" baseline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du pays hôte</a:t>
              </a:r>
              <a:endParaRPr lang="en-GB" sz="2000" b="1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" y="2570966"/>
            <a:ext cx="1593534" cy="76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Brigade</a:t>
            </a:r>
          </a:p>
          <a:p>
            <a:pPr>
              <a:lnSpc>
                <a:spcPct val="80000"/>
              </a:lnSpc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Ordres  </a:t>
            </a:r>
            <a:r>
              <a:rPr lang="fr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</a:t>
            </a: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pérationnels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905000" y="2597954"/>
            <a:ext cx="2057400" cy="7302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91000" y="2603789"/>
            <a:ext cx="2057400" cy="7205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2684307"/>
            <a:ext cx="2057400" cy="4662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" sz="15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Identifier</a:t>
            </a:r>
            <a:r>
              <a:rPr lang="fr" sz="1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les infrastructures</a:t>
            </a:r>
            <a:endParaRPr lang="en-GB" sz="1500" dirty="0"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2692554"/>
            <a:ext cx="2057400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" sz="15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Protéger </a:t>
            </a:r>
            <a:br>
              <a:rPr sz="1500" dirty="0"/>
            </a:br>
            <a:r>
              <a:rPr lang="fr" sz="1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les infrastructures</a:t>
            </a:r>
            <a:endParaRPr lang="en-GB" sz="1500" dirty="0"/>
          </a:p>
        </p:txBody>
      </p:sp>
      <p:sp>
        <p:nvSpPr>
          <p:cNvPr id="14" name="TextBox 13"/>
          <p:cNvSpPr txBox="1"/>
          <p:nvPr/>
        </p:nvSpPr>
        <p:spPr>
          <a:xfrm>
            <a:off x="6457948" y="2597955"/>
            <a:ext cx="2057400" cy="8356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" sz="15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Transmettre </a:t>
            </a:r>
            <a:r>
              <a:rPr lang="fr" sz="1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 responsabilité de la protection au gouvernement hôte</a:t>
            </a:r>
            <a:endParaRPr lang="en-GB" sz="1500" dirty="0"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" y="4453877"/>
            <a:ext cx="1524000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Bataillon /</a:t>
            </a:r>
          </a:p>
          <a:p>
            <a:pPr>
              <a:lnSpc>
                <a:spcPct val="80000"/>
              </a:lnSpc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Compagnie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1905000" y="3657600"/>
            <a:ext cx="6629400" cy="2133600"/>
            <a:chOff x="1905000" y="3733800"/>
            <a:chExt cx="6629400" cy="2133600"/>
          </a:xfrm>
        </p:grpSpPr>
        <p:sp>
          <p:nvSpPr>
            <p:cNvPr id="16" name="Rectangle 15"/>
            <p:cNvSpPr/>
            <p:nvPr/>
          </p:nvSpPr>
          <p:spPr>
            <a:xfrm>
              <a:off x="1905000" y="3733800"/>
              <a:ext cx="6629400" cy="2133600"/>
            </a:xfrm>
            <a:prstGeom prst="rect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62200" y="4038600"/>
              <a:ext cx="5867400" cy="161544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endParaRPr lang="en-GB" sz="2000" dirty="0">
                <a:ea typeface="+mn-lt"/>
                <a:cs typeface="+mn-lt"/>
              </a:endParaRPr>
            </a:p>
            <a:p>
              <a:pPr algn="ctr"/>
              <a:r>
                <a:rPr lang="fr" sz="2000" b="0" i="0" strike="noStrike" cap="none" spc="0" baseline="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Quelles activités du niveau tactique pouvez-vous recommander à votre commandant de secteur/de brigade pour mieux protéger les écoles contre les attaques ?</a:t>
              </a:r>
              <a:endParaRPr lang="en-US" sz="2000" dirty="0">
                <a:cs typeface="Calibri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62200" y="5181600"/>
              <a:ext cx="5867400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endParaRPr lang="en-GB">
                <a:ea typeface="+mn-lt"/>
                <a:cs typeface="+mn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53308" y="1066800"/>
            <a:ext cx="7033491" cy="5047673"/>
            <a:chOff x="1447800" y="1143000"/>
            <a:chExt cx="7543800" cy="4953000"/>
          </a:xfrm>
        </p:grpSpPr>
        <p:sp>
          <p:nvSpPr>
            <p:cNvPr id="19" name="Rectangle 18"/>
            <p:cNvSpPr/>
            <p:nvPr/>
          </p:nvSpPr>
          <p:spPr>
            <a:xfrm>
              <a:off x="1447800" y="1143000"/>
              <a:ext cx="7543800" cy="4953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47801" y="1220899"/>
              <a:ext cx="7053429" cy="62807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fr" sz="1700" b="0" i="0" strike="noStrike" cap="none" spc="0" baseline="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Calibri"/>
                </a:rPr>
                <a:t>DIRECTIVE DU COMMANDANT DE LA FORCE SUR LA PROTECTION DE L’ENFANCE</a:t>
              </a:r>
              <a:endParaRPr lang="en-GB" sz="17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6798BB-AE6E-B348-BA3D-13F3F023CB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12</a:t>
            </a:fld>
            <a:endParaRPr lang="en-US" altLang="ja-JP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15EA9D-7AEE-4D36-B456-E2E591C399B0}"/>
              </a:ext>
            </a:extLst>
          </p:cNvPr>
          <p:cNvSpPr/>
          <p:nvPr/>
        </p:nvSpPr>
        <p:spPr>
          <a:xfrm>
            <a:off x="6476999" y="2603788"/>
            <a:ext cx="2057400" cy="7205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>
              <a:cs typeface="Calibri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19D36EB-E434-4D27-8F89-0F6210957B77}"/>
              </a:ext>
            </a:extLst>
          </p:cNvPr>
          <p:cNvSpPr/>
          <p:nvPr/>
        </p:nvSpPr>
        <p:spPr>
          <a:xfrm>
            <a:off x="3168073" y="2382982"/>
            <a:ext cx="4027054" cy="45719"/>
          </a:xfrm>
          <a:prstGeom prst="rightArrow">
            <a:avLst/>
          </a:prstGeom>
          <a:solidFill>
            <a:srgbClr val="00B050"/>
          </a:solidFill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3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9144000" cy="1505526"/>
          </a:xfrm>
        </p:spPr>
        <p:txBody>
          <a:bodyPr rtlCol="0">
            <a:noAutofit/>
          </a:bodyPr>
          <a:lstStyle/>
          <a:p>
            <a:r>
              <a:rPr lang="fr-FR" sz="30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Mettre en œuvre les politiques du quartier général de la force en matière de protection de l’enfance </a:t>
            </a:r>
            <a:r>
              <a:rPr lang="fr" sz="30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(3)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435" y="1422399"/>
            <a:ext cx="8820729" cy="48398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Se référer à la directive du commandant de la force sur la protection de l’enfance pour faire en sorte que la protection de l’enfance soit intégrée dans l’ensemble des fonctions et des activités militaires</a:t>
            </a:r>
            <a:endParaRPr lang="en-US" sz="2400" dirty="0">
              <a:cs typeface="Calibri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 tant que personne référente en matière de protection de l’enfance, vous êtes chargé d’établir le lien entre la protection de l’enfance et les activités militaires = une tâche mandatée </a:t>
            </a:r>
            <a:endParaRPr lang="en-US" sz="2400" dirty="0">
              <a:cs typeface="Calibri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Conduire la planification conjointe avec les collègues civils en matière de protection de l’enfance</a:t>
            </a:r>
            <a:endParaRPr lang="en-US" sz="2400" dirty="0">
              <a:cs typeface="Calibri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 cas de doute, demander des informations au personnel civil chargé de la protection de l'enfance.</a:t>
            </a:r>
            <a:endParaRPr lang="en-US" sz="2400" dirty="0">
              <a:cs typeface="Calibri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Vérifier les compte-rendus ; partager les informations</a:t>
            </a:r>
            <a:endParaRPr lang="en-US" sz="2400" dirty="0"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D61DBD-14D1-414D-98B2-0DDDB1195F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42825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02255" cy="1401762"/>
          </a:xfrm>
        </p:spPr>
        <p:txBody>
          <a:bodyPr rtlCol="0">
            <a:noAutofit/>
          </a:bodyPr>
          <a:lstStyle/>
          <a:p>
            <a:r>
              <a:rPr lang="fr" sz="36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Protection de l’enfance au niveau du bataillon – Instructions permanentes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altLang="en-US"/>
          </a:p>
          <a:p>
            <a:pPr marL="0" indent="0" algn="just">
              <a:buNone/>
            </a:pPr>
            <a:endParaRPr lang="en-US" altLang="en-US"/>
          </a:p>
          <a:p>
            <a:pPr marL="0" indent="0" algn="just" eaLnBrk="1" hangingPunct="1">
              <a:buNone/>
            </a:pP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7018" y="1401762"/>
            <a:ext cx="8986981" cy="47244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Rôle de la personne référente du bataillon en matière de protection de l’enfance </a:t>
            </a:r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Surveiller et communiquer sur les six graves violations contre les enfants</a:t>
            </a:r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Utiliser le système d’alerte et le format de rapport adapté</a:t>
            </a:r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Directives sur les intéractions avec les enfants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Unité de coopération civilo-militaire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Unité de la protection de l’enfance</a:t>
            </a:r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Procédure liée à la reddition d’enfants</a:t>
            </a:r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Procédure liée à la </a:t>
            </a:r>
            <a:r>
              <a:rPr lang="f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détention d’</a:t>
            </a: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enfants</a:t>
            </a:r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Procédure liée à la remise des enfants</a:t>
            </a:r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fr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Exploitation et atteintes sexuelles et travail des enfants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76DBAB-14C1-4548-B948-DB31F49807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130688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815253"/>
          </a:xfrm>
        </p:spPr>
        <p:txBody>
          <a:bodyPr rtlCol="0">
            <a:noAutofit/>
          </a:bodyPr>
          <a:lstStyle/>
          <a:p>
            <a:r>
              <a:rPr lang="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Gestion de la détention : Considérations particulières </a:t>
            </a:r>
            <a:r>
              <a:rPr lang="fr" sz="3400" dirty="0">
                <a:solidFill>
                  <a:srgbClr val="558ED5"/>
                </a:solidFill>
                <a:latin typeface="Century Gothic"/>
                <a:ea typeface="Century Gothic"/>
                <a:cs typeface="Century Gothic"/>
              </a:rPr>
              <a:t>relatives aux </a:t>
            </a:r>
            <a:r>
              <a:rPr lang="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enfants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altLang="en-US"/>
          </a:p>
          <a:p>
            <a:pPr marL="0" indent="0" algn="just">
              <a:buNone/>
            </a:pPr>
            <a:endParaRPr lang="en-US" altLang="en-US"/>
          </a:p>
          <a:p>
            <a:pPr marL="0" indent="0" algn="just" eaLnBrk="1" hangingPunct="1">
              <a:buNone/>
            </a:pP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2437" y="1471600"/>
            <a:ext cx="8474364" cy="46783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Mesure de dernier ressort et d’une durée aussi courte que possible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Procéder immédiatement au désarmement  de l’enfant/des enfants</a:t>
            </a:r>
            <a:endParaRPr lang="en-GB" dirty="0">
              <a:cs typeface="Calibri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Informer la section de la protection de l’enfance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Séparer les enfants des adultes (à moins qu’ils soient de la même famille, et les garçons des filles)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Respecter l’enfant (et ses droits)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Fournir de la nourriture, les premiers soins, des vêtements civils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 pas questionner l’enfant/les enfants (</a:t>
            </a:r>
            <a:r>
              <a:rPr lang="fr" sz="25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sur des points </a:t>
            </a: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autres que les faits élémentaires)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Garder à l’esprit le meilleur intérêt de l’enfant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25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Garder à l’esprit le principe de « ne pas nuire »</a:t>
            </a:r>
            <a:endParaRPr lang="en-GB" dirty="0"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84CE63-2175-EF41-AA13-B78552935B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042552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4CB9-0B30-DA4E-8B3D-3BCD5FF13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968509" cy="1477817"/>
          </a:xfrm>
        </p:spPr>
        <p:txBody>
          <a:bodyPr>
            <a:normAutofit/>
          </a:bodyPr>
          <a:lstStyle/>
          <a:p>
            <a:r>
              <a:rPr lang="fr" sz="4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Carte de poche sur la protection de l’enfance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ABB8A-0023-0744-B6B5-58463CD9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273" y="1477817"/>
            <a:ext cx="8363527" cy="4387273"/>
          </a:xfrm>
        </p:spPr>
        <p:txBody>
          <a:bodyPr>
            <a:normAutofit fontScale="87500" lnSpcReduction="10000"/>
          </a:bodyPr>
          <a:lstStyle/>
          <a:p>
            <a:pPr marL="0" lvl="0" indent="0">
              <a:buNone/>
            </a:pPr>
            <a:r>
              <a:rPr lang="fr" sz="3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Discussion de groupe</a:t>
            </a:r>
          </a:p>
          <a:p>
            <a:pPr marL="0" indent="0">
              <a:buNone/>
            </a:pPr>
            <a:r>
              <a:rPr lang="fr" sz="3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Sur le terrain, le personnel militaire doit garder à l’esprit beaucoup d’informations relatives à la protection de l’enfance.</a:t>
            </a:r>
          </a:p>
          <a:p>
            <a:r>
              <a:rPr lang="fr" sz="3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 personnel militaire a-t-il besoin d’une carte de poche sur la protection de l’enfance comme  aide-mémoire ?</a:t>
            </a:r>
            <a:br>
              <a:rPr sz="3200" dirty="0"/>
            </a:br>
            <a:r>
              <a:rPr lang="fr" sz="3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(une carte sur la règle d’engagement existe déjà)  </a:t>
            </a:r>
          </a:p>
          <a:p>
            <a:r>
              <a:rPr lang="fr" sz="3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Si oui, quelles informations doivent figurer sur  cette carte 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A9695-A880-2443-9E02-0F3781A5F5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252417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4094"/>
          </a:xfrm>
        </p:spPr>
        <p:txBody>
          <a:bodyPr rtlCol="0">
            <a:noAutofit/>
          </a:bodyPr>
          <a:lstStyle/>
          <a:p>
            <a:r>
              <a:rPr lang="fr" sz="4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Points à retenir</a:t>
            </a:r>
            <a:endParaRPr lang="en-US" altLang="en-US" dirty="0">
              <a:solidFill>
                <a:schemeClr val="tx2">
                  <a:lumMod val="60000"/>
                  <a:lumOff val="40000"/>
                </a:schemeClr>
              </a:solidFill>
              <a:latin typeface="Century Gothic"/>
              <a:ea typeface="MS PGothic" charset="0"/>
              <a:cs typeface="MS PGothic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60216" y="1176805"/>
            <a:ext cx="8229601" cy="4311950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Chaque niveau (secteur/brigade, bataillon, unité, base opérationnelle temporaire, site d’équipe d’observateurs militaires des Nations Unies) doivent disposer de leurs propres documents tactiques sur la protection de l’enfance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Les documents sur la protection de l’enfance doivent correspondre à la zone de responsabilité et au rôle de l’unité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Les documents sont uniquement le fondement d’une protection de l’enfance efficace ; le personnel militaire doit être formé, doit répéter et mettre en </a:t>
            </a:r>
            <a:r>
              <a:rPr lang="fr-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œ</a:t>
            </a: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uvre des procédures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fr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Signaler toutes les préoccupations/observations relatives à la protection de l’enfance et établir les mécanismes permettant l’appréciation de la situation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BF7D16-5F10-5741-A73F-4252806800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9755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620C52CC-944B-214B-B64E-9829193E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598"/>
          </a:xfrm>
        </p:spPr>
        <p:txBody>
          <a:bodyPr>
            <a:noAutofit/>
          </a:bodyPr>
          <a:lstStyle/>
          <a:p>
            <a:pPr eaLnBrk="1" hangingPunct="1"/>
            <a:r>
              <a:rPr lang="fr" sz="4400" b="0" i="0" strike="noStrike" cap="none" spc="0" baseline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Références</a:t>
            </a:r>
            <a:endParaRPr lang="en-US"/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B4018450-AD63-704C-87B4-D211A3FF9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0777"/>
            <a:ext cx="8229600" cy="481820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600"/>
              </a:spcBef>
            </a:pPr>
            <a:r>
              <a:rPr lang="fr" sz="2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Nations Unies, DPKO-DFS-DPA</a:t>
            </a:r>
            <a:r>
              <a:rPr lang="fr" sz="2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</a:t>
            </a:r>
            <a:r>
              <a:rPr lang="fr" sz="2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Politique de protection de l’enfance dans les opérations de maintien de la paix des Nations Unies, 2017 </a:t>
            </a:r>
            <a:endParaRPr lang="en-US" alt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fr" sz="2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Nations Unies, Manuel à l'usage des bataillons d'infanterie des Nations Unies, deuxième édition, janvier 2020</a:t>
            </a:r>
            <a:endParaRPr lang="en-US" altLang="en-US" sz="2800" dirty="0">
              <a:solidFill>
                <a:srgbClr val="000000"/>
              </a:solidFill>
              <a:latin typeface="Calibri" pitchFamily="34" charset="0"/>
              <a:cs typeface="Calibri"/>
            </a:endParaRPr>
          </a:p>
          <a:p>
            <a:pPr eaLnBrk="1" hangingPunct="1">
              <a:spcBef>
                <a:spcPts val="600"/>
              </a:spcBef>
            </a:pPr>
            <a:r>
              <a:rPr lang="fr" sz="2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Nations Unies, DPO-DPPA-DSS, Instructions </a:t>
            </a:r>
            <a:r>
              <a:rPr lang="fr" sz="28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permanentes : Gestion </a:t>
            </a:r>
            <a:r>
              <a:rPr lang="fr" sz="2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 la détention dans le cadre des opérations de maintien de la paix et des missions politiques spéciales des Nations Unies, 2021 </a:t>
            </a:r>
            <a:endParaRPr lang="en-US" sz="2800" dirty="0">
              <a:ea typeface="MS PGothic" charset="0"/>
              <a:cs typeface="Calibri"/>
            </a:endParaRPr>
          </a:p>
          <a:p>
            <a:pPr marL="0" indent="0" algn="just">
              <a:buNone/>
            </a:pPr>
            <a:endParaRPr lang="en-US" altLang="en-US" sz="2800" dirty="0">
              <a:latin typeface="Calibri" pitchFamily="34" charset="0"/>
              <a:cs typeface="Calibri" panose="020F0502020204030204" pitchFamily="34" charset="0"/>
            </a:endParaRPr>
          </a:p>
          <a:p>
            <a:pPr algn="just"/>
            <a:endParaRPr lang="en-US" altLang="ja-JP" sz="2800" dirty="0">
              <a:solidFill>
                <a:srgbClr val="000000"/>
              </a:solidFill>
              <a:latin typeface="Calibri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5702F-3EDC-964F-B7F8-EEA41E275F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74698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50598"/>
          </a:xfrm>
        </p:spPr>
        <p:txBody>
          <a:bodyPr rtlCol="0">
            <a:noAutofit/>
          </a:bodyPr>
          <a:lstStyle/>
          <a:p>
            <a:r>
              <a:rPr lang="fr" sz="4400" b="0" i="0" strike="noStrike" cap="none" spc="0" baseline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Questions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BD8E84-0427-40DF-A7B1-E7733AC1A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62" y="1237673"/>
            <a:ext cx="7384475" cy="45720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E0B88E-6169-B745-B937-C2B3C5A399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0568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393192" y="0"/>
            <a:ext cx="8293608" cy="102412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ct val="0"/>
              </a:spcAft>
              <a:defRPr/>
            </a:pPr>
            <a:r>
              <a:rPr lang="fr" sz="4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Objectifs d'apprentissage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MS PGothic" charset="0"/>
              <a:cs typeface="MS PGothic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92024" y="1024128"/>
            <a:ext cx="8494776" cy="5324535"/>
          </a:xfrm>
        </p:spPr>
        <p:txBody>
          <a:bodyPr vert="horz" wrap="square" lIns="91440" tIns="45720" rIns="91440" bIns="45720" rtlCol="0" anchor="t">
            <a:spAutoFit/>
          </a:bodyPr>
          <a:lstStyle/>
          <a:p>
            <a:pPr lvl="0">
              <a:spcBef>
                <a:spcPts val="600"/>
              </a:spcBef>
            </a:pPr>
            <a:r>
              <a:rPr lang="fr" sz="3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Expliquer</a:t>
            </a: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les fonctions des personnes référentes en matière de protection de l’enfance au niveau des secteurs/des brigades, des unités et des sites d’équipe</a:t>
            </a:r>
          </a:p>
          <a:p>
            <a:pPr lvl="0">
              <a:spcBef>
                <a:spcPts val="600"/>
              </a:spcBef>
            </a:pPr>
            <a:r>
              <a:rPr lang="fr" sz="3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Identifier</a:t>
            </a: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et </a:t>
            </a:r>
            <a:r>
              <a:rPr lang="fr" sz="3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discuter</a:t>
            </a: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de la meilleure manière de mettre en </a:t>
            </a:r>
            <a:r>
              <a:rPr lang="fr-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œ</a:t>
            </a: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uvre les orientations du quartier général de la force en matière de protection de l’enfance, au niveau tactique </a:t>
            </a:r>
          </a:p>
          <a:p>
            <a:pPr>
              <a:spcBef>
                <a:spcPts val="600"/>
              </a:spcBef>
            </a:pPr>
            <a:r>
              <a:rPr lang="fr" sz="30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Faire la démonstration</a:t>
            </a: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de l’application des instructions permanentes </a:t>
            </a:r>
            <a:r>
              <a:rPr lang="fr" sz="3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relatives à</a:t>
            </a:r>
            <a:r>
              <a:rPr lang="fr" sz="3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la protection de l’enfance au niveau du bataillon</a:t>
            </a:r>
            <a:endParaRPr lang="en-US" altLang="en-US" sz="3000" dirty="0"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0E2152-19C8-6D46-B19F-B277A915A0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32058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2BA9E5F-5D6D-44D1-A92B-BA09ACB9D6B5}"/>
              </a:ext>
            </a:extLst>
          </p:cNvPr>
          <p:cNvSpPr/>
          <p:nvPr/>
        </p:nvSpPr>
        <p:spPr>
          <a:xfrm>
            <a:off x="822900" y="5186211"/>
            <a:ext cx="1663773" cy="75786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100" dirty="0">
                <a:solidFill>
                  <a:srgbClr val="0D0D0D"/>
                </a:solidFill>
                <a:cs typeface="Calibri"/>
              </a:rPr>
              <a:t>Personne référente du bataillon en matière de </a:t>
            </a:r>
          </a:p>
          <a:p>
            <a:pPr algn="ctr"/>
            <a:r>
              <a:rPr lang="fr" sz="1100" dirty="0">
                <a:solidFill>
                  <a:srgbClr val="0D0D0D"/>
                </a:solidFill>
                <a:cs typeface="Calibri"/>
              </a:rPr>
              <a:t>protection de l’enfance</a:t>
            </a:r>
          </a:p>
          <a:p>
            <a:pPr algn="ctr"/>
            <a:endParaRPr lang="fr" sz="1400" b="0" i="0" strike="noStrike" cap="none" spc="0" baseline="0" dirty="0">
              <a:solidFill>
                <a:srgbClr val="0D0D0D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D4DF203-AD01-4B4F-A55D-24B32E7C5108}"/>
              </a:ext>
            </a:extLst>
          </p:cNvPr>
          <p:cNvSpPr/>
          <p:nvPr/>
        </p:nvSpPr>
        <p:spPr>
          <a:xfrm>
            <a:off x="969334" y="4862547"/>
            <a:ext cx="1663773" cy="75785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100" dirty="0">
                <a:solidFill>
                  <a:srgbClr val="0D0D0D"/>
                </a:solidFill>
                <a:cs typeface="Calibri"/>
              </a:rPr>
              <a:t>Personne référente du bataillon en matière de </a:t>
            </a:r>
          </a:p>
          <a:p>
            <a:pPr algn="ctr"/>
            <a:r>
              <a:rPr lang="fr" sz="1100" dirty="0">
                <a:solidFill>
                  <a:srgbClr val="0D0D0D"/>
                </a:solidFill>
                <a:cs typeface="Calibri"/>
              </a:rPr>
              <a:t>protection de l’enfance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E21C73-7339-499F-8E80-258EDE1E1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8" y="97528"/>
            <a:ext cx="9138062" cy="882846"/>
          </a:xfrm>
        </p:spPr>
        <p:txBody>
          <a:bodyPr>
            <a:noAutofit/>
          </a:bodyPr>
          <a:lstStyle/>
          <a:p>
            <a:r>
              <a:rPr lang="fr" sz="2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Système de personnes référente</a:t>
            </a:r>
            <a:r>
              <a:rPr lang="fr" sz="2400" dirty="0">
                <a:solidFill>
                  <a:srgbClr val="558ED5"/>
                </a:solidFill>
                <a:latin typeface="Century Gothic"/>
                <a:ea typeface="Century Gothic"/>
                <a:cs typeface="Century Gothic"/>
              </a:rPr>
              <a:t>s de la composante militaire</a:t>
            </a:r>
            <a:r>
              <a:rPr lang="fr" sz="2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 en matière de protection de l’enfance 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A077F7-4F28-42D3-BAB7-14B43AE308F2}"/>
              </a:ext>
            </a:extLst>
          </p:cNvPr>
          <p:cNvSpPr/>
          <p:nvPr/>
        </p:nvSpPr>
        <p:spPr>
          <a:xfrm>
            <a:off x="3667027" y="1348519"/>
            <a:ext cx="1838228" cy="106522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2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Personne référente du quartier général de la force en</a:t>
            </a:r>
            <a:r>
              <a:rPr lang="fr" sz="1200" b="0" i="0" strike="noStrike" cap="none" spc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 matière de </a:t>
            </a:r>
            <a:endParaRPr lang="fr" sz="1200" b="0" i="0" strike="noStrike" cap="none" spc="0" baseline="0" dirty="0">
              <a:solidFill>
                <a:srgbClr val="0D0D0D"/>
              </a:solidFill>
              <a:effectLst/>
              <a:latin typeface="Calibri"/>
              <a:ea typeface="Calibri"/>
              <a:cs typeface="Calibri"/>
            </a:endParaRPr>
          </a:p>
          <a:p>
            <a:pPr algn="ctr"/>
            <a:r>
              <a:rPr lang="fr" sz="12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protection de l’enfance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CC6D56-6ADF-4E85-8B86-304A9928B9F6}"/>
              </a:ext>
            </a:extLst>
          </p:cNvPr>
          <p:cNvSpPr/>
          <p:nvPr/>
        </p:nvSpPr>
        <p:spPr>
          <a:xfrm>
            <a:off x="3652887" y="3099883"/>
            <a:ext cx="1838228" cy="106522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" sz="1100" dirty="0">
              <a:solidFill>
                <a:srgbClr val="0D0D0D"/>
              </a:solidFill>
              <a:cs typeface="Calibri"/>
            </a:endParaRPr>
          </a:p>
          <a:p>
            <a:pPr algn="ctr"/>
            <a:r>
              <a:rPr lang="fr" sz="1100" dirty="0">
                <a:solidFill>
                  <a:srgbClr val="0D0D0D"/>
                </a:solidFill>
                <a:cs typeface="Calibri"/>
              </a:rPr>
              <a:t>Personne référente du quartier général du secteur/de la brigade en matière de protection de l’enfance</a:t>
            </a:r>
          </a:p>
          <a:p>
            <a:pPr algn="ctr"/>
            <a:endParaRPr lang="fr" sz="1800" b="0" i="0" strike="noStrike" cap="none" spc="0" baseline="0" dirty="0">
              <a:solidFill>
                <a:srgbClr val="0D0D0D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422AD6-A8EB-4C22-88E1-60EDA657173A}"/>
              </a:ext>
            </a:extLst>
          </p:cNvPr>
          <p:cNvSpPr/>
          <p:nvPr/>
        </p:nvSpPr>
        <p:spPr>
          <a:xfrm>
            <a:off x="1105696" y="4469994"/>
            <a:ext cx="1649823" cy="88284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1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Personne référente</a:t>
            </a:r>
            <a:r>
              <a:rPr lang="fr" sz="1100" b="0" i="0" strike="noStrike" cap="none" spc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 du b</a:t>
            </a:r>
            <a:r>
              <a:rPr lang="fr" sz="11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ataillon en matière de </a:t>
            </a:r>
          </a:p>
          <a:p>
            <a:pPr algn="ctr"/>
            <a:r>
              <a:rPr lang="fr" sz="11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protection de l’enfance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060A81-55A5-4F96-8D1D-58170A3A5A52}"/>
              </a:ext>
            </a:extLst>
          </p:cNvPr>
          <p:cNvSpPr/>
          <p:nvPr/>
        </p:nvSpPr>
        <p:spPr>
          <a:xfrm>
            <a:off x="1041733" y="2340111"/>
            <a:ext cx="1402203" cy="106522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" sz="12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Personnes référentes des </a:t>
            </a:r>
            <a:r>
              <a:rPr lang="fr" sz="1200" dirty="0">
                <a:solidFill>
                  <a:srgbClr val="0D0D0D"/>
                </a:solidFill>
                <a:latin typeface="Calibri"/>
                <a:ea typeface="Calibri"/>
                <a:cs typeface="Calibri"/>
              </a:rPr>
              <a:t>contingents </a:t>
            </a:r>
            <a:r>
              <a:rPr lang="fr" sz="1200" b="0" i="0" strike="noStrike" cap="none" spc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en matière de protection de l’enfance</a:t>
            </a:r>
            <a:endParaRPr lang="fr" sz="1200" b="0" i="0" strike="noStrike" cap="none" spc="0" baseline="0" dirty="0">
              <a:solidFill>
                <a:srgbClr val="0D0D0D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9D78AC9A-6D4A-458F-8B2B-C6BC21FAD482}"/>
              </a:ext>
            </a:extLst>
          </p:cNvPr>
          <p:cNvSpPr/>
          <p:nvPr/>
        </p:nvSpPr>
        <p:spPr>
          <a:xfrm>
            <a:off x="4407194" y="2450671"/>
            <a:ext cx="357897" cy="570327"/>
          </a:xfrm>
          <a:prstGeom prst="up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7071EDAE-7E82-4A39-A7F8-3DAA8AB69102}"/>
              </a:ext>
            </a:extLst>
          </p:cNvPr>
          <p:cNvSpPr/>
          <p:nvPr/>
        </p:nvSpPr>
        <p:spPr>
          <a:xfrm rot="4343847">
            <a:off x="2869462" y="2138808"/>
            <a:ext cx="357897" cy="757859"/>
          </a:xfrm>
          <a:prstGeom prst="up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F13D8F5D-5CB9-4F0D-BD17-58AF050CEEAA}"/>
              </a:ext>
            </a:extLst>
          </p:cNvPr>
          <p:cNvSpPr/>
          <p:nvPr/>
        </p:nvSpPr>
        <p:spPr>
          <a:xfrm rot="3365933">
            <a:off x="3037657" y="4072273"/>
            <a:ext cx="357897" cy="594048"/>
          </a:xfrm>
          <a:prstGeom prst="up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89424AB-629B-43A4-A3FD-433C8777BBDB}"/>
              </a:ext>
            </a:extLst>
          </p:cNvPr>
          <p:cNvGrpSpPr/>
          <p:nvPr/>
        </p:nvGrpSpPr>
        <p:grpSpPr>
          <a:xfrm>
            <a:off x="5491115" y="4341828"/>
            <a:ext cx="2325166" cy="1450037"/>
            <a:chOff x="5407953" y="4470306"/>
            <a:chExt cx="2325166" cy="145003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5B016B5-A4A9-45C9-B1C8-94D09B5660E3}"/>
                </a:ext>
              </a:extLst>
            </p:cNvPr>
            <p:cNvSpPr/>
            <p:nvPr/>
          </p:nvSpPr>
          <p:spPr>
            <a:xfrm>
              <a:off x="6182478" y="4992975"/>
              <a:ext cx="1550641" cy="927368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" sz="1100" b="0" i="0" strike="noStrike" cap="none" spc="0" baseline="0" dirty="0">
                  <a:solidFill>
                    <a:srgbClr val="0D0D0D"/>
                  </a:solidFill>
                  <a:effectLst/>
                  <a:latin typeface="Calibri"/>
                  <a:ea typeface="Calibri"/>
                  <a:cs typeface="Calibri"/>
                </a:rPr>
                <a:t>Personne référente de l’équipe d’observateurs militaires des Nations Unies en matière de protection de l’enfance</a:t>
              </a:r>
            </a:p>
          </p:txBody>
        </p:sp>
        <p:sp>
          <p:nvSpPr>
            <p:cNvPr id="22" name="Arrow: Up-Down 21">
              <a:extLst>
                <a:ext uri="{FF2B5EF4-FFF2-40B4-BE49-F238E27FC236}">
                  <a16:creationId xmlns:a16="http://schemas.microsoft.com/office/drawing/2014/main" id="{585B9B6D-E7B2-4B06-961F-065F926E66D3}"/>
                </a:ext>
              </a:extLst>
            </p:cNvPr>
            <p:cNvSpPr/>
            <p:nvPr/>
          </p:nvSpPr>
          <p:spPr>
            <a:xfrm rot="18632792">
              <a:off x="5554541" y="4323718"/>
              <a:ext cx="357897" cy="651073"/>
            </a:xfrm>
            <a:prstGeom prst="up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F4AB6CD1-E2A8-477F-B4C9-DF16241BC5F4}"/>
              </a:ext>
            </a:extLst>
          </p:cNvPr>
          <p:cNvSpPr/>
          <p:nvPr/>
        </p:nvSpPr>
        <p:spPr>
          <a:xfrm>
            <a:off x="3795367" y="4732530"/>
            <a:ext cx="1542843" cy="75785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1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Personnes</a:t>
            </a:r>
            <a:r>
              <a:rPr lang="fr" sz="1100" b="0" i="0" strike="noStrike" cap="none" spc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 référentes de la compagnie en matière de protection de l’enfance</a:t>
            </a:r>
            <a:endParaRPr lang="fr" sz="1100" b="0" i="0" strike="noStrike" cap="none" spc="0" baseline="0" dirty="0">
              <a:solidFill>
                <a:srgbClr val="0D0D0D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25600DCC-15F5-4F23-81A5-387E54AB4E34}"/>
              </a:ext>
            </a:extLst>
          </p:cNvPr>
          <p:cNvSpPr/>
          <p:nvPr/>
        </p:nvSpPr>
        <p:spPr>
          <a:xfrm rot="6758561">
            <a:off x="3089084" y="4838200"/>
            <a:ext cx="357897" cy="616253"/>
          </a:xfrm>
          <a:prstGeom prst="up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866D7A73-D0D9-43ED-914A-28684ED80AEA}"/>
              </a:ext>
            </a:extLst>
          </p:cNvPr>
          <p:cNvSpPr/>
          <p:nvPr/>
        </p:nvSpPr>
        <p:spPr>
          <a:xfrm rot="16200000">
            <a:off x="5793705" y="1502204"/>
            <a:ext cx="357897" cy="757859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B20351-534E-4DAC-873E-92771AFCFAB2}"/>
              </a:ext>
            </a:extLst>
          </p:cNvPr>
          <p:cNvSpPr/>
          <p:nvPr/>
        </p:nvSpPr>
        <p:spPr>
          <a:xfrm>
            <a:off x="6619974" y="1295402"/>
            <a:ext cx="1838228" cy="1065228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2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Section/unité protection de</a:t>
            </a:r>
            <a:r>
              <a:rPr lang="fr" sz="1200" b="0" i="0" strike="noStrike" cap="none" spc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 l’enfance</a:t>
            </a:r>
            <a:r>
              <a:rPr lang="fr" sz="12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 du</a:t>
            </a:r>
            <a:r>
              <a:rPr lang="fr" sz="1200" b="0" i="0" strike="noStrike" cap="none" spc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 quartier général de la mission </a:t>
            </a:r>
            <a:endParaRPr lang="fr" sz="1200" b="0" i="0" strike="noStrike" cap="none" spc="0" baseline="0" dirty="0">
              <a:solidFill>
                <a:srgbClr val="0D0D0D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25" name="Arrow: Up-Down 24">
            <a:extLst>
              <a:ext uri="{FF2B5EF4-FFF2-40B4-BE49-F238E27FC236}">
                <a16:creationId xmlns:a16="http://schemas.microsoft.com/office/drawing/2014/main" id="{9EA7A8B6-61DA-41EF-AD20-E55AF2C06CA6}"/>
              </a:ext>
            </a:extLst>
          </p:cNvPr>
          <p:cNvSpPr/>
          <p:nvPr/>
        </p:nvSpPr>
        <p:spPr>
          <a:xfrm rot="16200000">
            <a:off x="5822754" y="3239040"/>
            <a:ext cx="357897" cy="757859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E7EAF53-697E-45AB-935F-668560934EF1}"/>
              </a:ext>
            </a:extLst>
          </p:cNvPr>
          <p:cNvSpPr/>
          <p:nvPr/>
        </p:nvSpPr>
        <p:spPr>
          <a:xfrm>
            <a:off x="6644618" y="3132159"/>
            <a:ext cx="1838228" cy="1065228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2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Personnel du </a:t>
            </a:r>
            <a:r>
              <a:rPr lang="fr" sz="1200" b="0" i="0" strike="noStrike" cap="none" spc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bureau régional chargé de la protection de l’enfance</a:t>
            </a:r>
            <a:endParaRPr lang="fr" sz="1200" b="0" i="0" strike="noStrike" cap="none" spc="0" baseline="0" dirty="0">
              <a:solidFill>
                <a:srgbClr val="0D0D0D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3B0C2BB7-4887-45A7-84AC-5435D53AB728}"/>
              </a:ext>
            </a:extLst>
          </p:cNvPr>
          <p:cNvSpPr/>
          <p:nvPr/>
        </p:nvSpPr>
        <p:spPr>
          <a:xfrm>
            <a:off x="7384785" y="2439610"/>
            <a:ext cx="357897" cy="570327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1517673-4A9B-4543-B3B3-182F7BD33A0F}"/>
              </a:ext>
            </a:extLst>
          </p:cNvPr>
          <p:cNvSpPr/>
          <p:nvPr/>
        </p:nvSpPr>
        <p:spPr>
          <a:xfrm>
            <a:off x="4511017" y="5968583"/>
            <a:ext cx="2133601" cy="55857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" sz="1000" dirty="0">
              <a:solidFill>
                <a:srgbClr val="0D0D0D"/>
              </a:solidFill>
              <a:cs typeface="Calibri"/>
            </a:endParaRPr>
          </a:p>
          <a:p>
            <a:pPr algn="ctr"/>
            <a:endParaRPr lang="fr" sz="1000" dirty="0">
              <a:solidFill>
                <a:srgbClr val="0D0D0D"/>
              </a:solidFill>
              <a:cs typeface="Calibri"/>
            </a:endParaRPr>
          </a:p>
          <a:p>
            <a:pPr algn="ctr"/>
            <a:r>
              <a:rPr lang="fr" sz="1000" dirty="0">
                <a:solidFill>
                  <a:srgbClr val="0D0D0D"/>
                </a:solidFill>
                <a:cs typeface="Calibri"/>
              </a:rPr>
              <a:t>Personne référente de la base opérationnelle temporaire en matière de protection de l’enfance</a:t>
            </a:r>
          </a:p>
          <a:p>
            <a:pPr algn="ctr"/>
            <a:endParaRPr lang="fr" sz="1200" b="0" i="0" strike="noStrike" cap="none" spc="0" baseline="0" dirty="0">
              <a:solidFill>
                <a:srgbClr val="0D0D0D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31" name="Arrow: Up-Down 30">
            <a:extLst>
              <a:ext uri="{FF2B5EF4-FFF2-40B4-BE49-F238E27FC236}">
                <a16:creationId xmlns:a16="http://schemas.microsoft.com/office/drawing/2014/main" id="{7F6D44D2-9386-44BF-A1B2-24546DE8D514}"/>
              </a:ext>
            </a:extLst>
          </p:cNvPr>
          <p:cNvSpPr/>
          <p:nvPr/>
        </p:nvSpPr>
        <p:spPr>
          <a:xfrm>
            <a:off x="4639638" y="5474718"/>
            <a:ext cx="357897" cy="493865"/>
          </a:xfrm>
          <a:prstGeom prst="up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0CCF92-7787-B846-9D4A-830CD6D7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C76C-F922-4756-9B45-564FD59AC4E3}" type="slidenum">
              <a:rPr lang="en-GB" smtClean="0"/>
              <a:t>3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C743DD-0A2A-93FC-B49A-FFA3212D2994}"/>
              </a:ext>
            </a:extLst>
          </p:cNvPr>
          <p:cNvSpPr/>
          <p:nvPr/>
        </p:nvSpPr>
        <p:spPr>
          <a:xfrm>
            <a:off x="6135023" y="4808684"/>
            <a:ext cx="1542842" cy="82303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1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Personne référente de l’équipe d’observateurs militaires des Nations Unies en matière de protection de l’enfance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3AAFCC-5939-7DEF-867B-BCD54C132A2D}"/>
              </a:ext>
            </a:extLst>
          </p:cNvPr>
          <p:cNvSpPr/>
          <p:nvPr/>
        </p:nvSpPr>
        <p:spPr>
          <a:xfrm>
            <a:off x="6020890" y="4743440"/>
            <a:ext cx="1542842" cy="823031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100" b="0" i="0" strike="noStrike" cap="none" spc="0" baseline="0" dirty="0">
                <a:solidFill>
                  <a:srgbClr val="0D0D0D"/>
                </a:solidFill>
                <a:effectLst/>
                <a:latin typeface="Calibri"/>
                <a:ea typeface="Calibri"/>
                <a:cs typeface="Calibri"/>
              </a:rPr>
              <a:t>Personne référente de l’équipe d’observateurs militaires des Nations Unies en matière de protection de l’enfance</a:t>
            </a:r>
          </a:p>
        </p:txBody>
      </p:sp>
    </p:spTree>
    <p:extLst>
      <p:ext uri="{BB962C8B-B14F-4D97-AF65-F5344CB8AC3E}">
        <p14:creationId xmlns:p14="http://schemas.microsoft.com/office/powerpoint/2010/main" val="2055407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4" grpId="0" animBg="1"/>
      <p:bldP spid="5" grpId="0" animBg="1"/>
      <p:bldP spid="6" grpId="0" animBg="1"/>
      <p:bldP spid="15" grpId="0" animBg="1"/>
      <p:bldP spid="19" grpId="0" animBg="1"/>
      <p:bldP spid="20" grpId="0" animBg="1"/>
      <p:bldP spid="21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>
            <a:endCxn id="48" idx="1"/>
          </p:cNvCxnSpPr>
          <p:nvPr/>
        </p:nvCxnSpPr>
        <p:spPr>
          <a:xfrm>
            <a:off x="2799781" y="5381625"/>
            <a:ext cx="2295028" cy="677863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248118" y="1301094"/>
            <a:ext cx="1689090" cy="130292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" sz="16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Capitale de pays</a:t>
            </a:r>
          </a:p>
        </p:txBody>
      </p:sp>
      <p:sp>
        <p:nvSpPr>
          <p:cNvPr id="57" name="Oval 56"/>
          <p:cNvSpPr/>
          <p:nvPr/>
        </p:nvSpPr>
        <p:spPr>
          <a:xfrm>
            <a:off x="5009899" y="1999734"/>
            <a:ext cx="1431529" cy="7380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" sz="14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Capitale provinciale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19850" y="3814645"/>
            <a:ext cx="1357950" cy="4516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" idx="2"/>
          </p:cNvCxnSpPr>
          <p:nvPr/>
        </p:nvCxnSpPr>
        <p:spPr>
          <a:xfrm flipV="1">
            <a:off x="2481113" y="1926003"/>
            <a:ext cx="1496133" cy="95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-142239" y="5257"/>
            <a:ext cx="8971914" cy="890619"/>
          </a:xfrm>
        </p:spPr>
        <p:txBody>
          <a:bodyPr>
            <a:normAutofit/>
          </a:bodyPr>
          <a:lstStyle/>
          <a:p>
            <a:pPr eaLnBrk="1" hangingPunct="1"/>
            <a:r>
              <a:rPr lang="fr" sz="4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Bureau local des Nations Unies</a:t>
            </a:r>
            <a:endParaRPr lang="en-GB" b="0" dirty="0">
              <a:latin typeface="Century Gothic"/>
            </a:endParaRPr>
          </a:p>
        </p:txBody>
      </p:sp>
      <p:sp>
        <p:nvSpPr>
          <p:cNvPr id="3" name="Oval 2"/>
          <p:cNvSpPr/>
          <p:nvPr/>
        </p:nvSpPr>
        <p:spPr>
          <a:xfrm>
            <a:off x="465137" y="2054225"/>
            <a:ext cx="3255326" cy="3327400"/>
          </a:xfrm>
          <a:prstGeom prst="ellipse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" sz="20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Quartier général de mission</a:t>
            </a:r>
            <a:endParaRPr lang="fr" sz="2400" b="0" i="0" strike="noStrike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170712" y="4302489"/>
            <a:ext cx="1793875" cy="5984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" sz="1800" b="0" i="0" strike="noStrike" cap="none" spc="0" baseline="0">
                <a:solidFill>
                  <a:srgbClr val="347238"/>
                </a:solidFill>
                <a:effectLst/>
                <a:latin typeface="Calibri"/>
                <a:ea typeface="Calibri"/>
                <a:cs typeface="Calibri"/>
              </a:rPr>
              <a:t>Quartier général de la force</a:t>
            </a:r>
          </a:p>
        </p:txBody>
      </p:sp>
      <p:sp>
        <p:nvSpPr>
          <p:cNvPr id="4" name="Oval 3"/>
          <p:cNvSpPr/>
          <p:nvPr/>
        </p:nvSpPr>
        <p:spPr>
          <a:xfrm>
            <a:off x="3977246" y="1466057"/>
            <a:ext cx="1431529" cy="91989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" sz="1600" b="1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Bureau de</a:t>
            </a:r>
          </a:p>
          <a:p>
            <a:pPr algn="ctr">
              <a:defRPr/>
            </a:pPr>
            <a:r>
              <a:rPr lang="fr" sz="1600" b="1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terrain</a:t>
            </a:r>
          </a:p>
        </p:txBody>
      </p:sp>
      <p:sp>
        <p:nvSpPr>
          <p:cNvPr id="23563" name="TextBox 6"/>
          <p:cNvSpPr txBox="1">
            <a:spLocks noChangeArrowheads="1"/>
          </p:cNvSpPr>
          <p:nvPr/>
        </p:nvSpPr>
        <p:spPr bwMode="auto">
          <a:xfrm>
            <a:off x="7370763" y="1501775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GB" sz="1800"/>
          </a:p>
        </p:txBody>
      </p:sp>
      <p:sp>
        <p:nvSpPr>
          <p:cNvPr id="41" name="Oval 40"/>
          <p:cNvSpPr/>
          <p:nvPr/>
        </p:nvSpPr>
        <p:spPr>
          <a:xfrm>
            <a:off x="8002588" y="4757789"/>
            <a:ext cx="684212" cy="4778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" sz="14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Btn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972452" y="5607180"/>
            <a:ext cx="684211" cy="4778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" sz="1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Btn</a:t>
            </a:r>
            <a:endParaRPr lang="en-GB" sz="1400" b="1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726498" y="5890846"/>
            <a:ext cx="723900" cy="4778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" sz="14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Btn</a:t>
            </a:r>
            <a:endParaRPr lang="en-GB" sz="1400" b="1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557854" y="5034809"/>
            <a:ext cx="2393950" cy="401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894388" y="5381625"/>
            <a:ext cx="832110" cy="629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894388" y="5381625"/>
            <a:ext cx="2053499" cy="371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196113" y="5132520"/>
            <a:ext cx="1768474" cy="598487"/>
          </a:xfrm>
          <a:prstGeom prst="roundRect">
            <a:avLst/>
          </a:prstGeom>
          <a:solidFill>
            <a:schemeClr val="tx2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" sz="1800" b="0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Police des Nations Unies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078413" y="4979988"/>
            <a:ext cx="1254646" cy="6162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" sz="1100" b="0" i="0" strike="noStrike" cap="none" spc="0" baseline="0" dirty="0">
                <a:solidFill>
                  <a:srgbClr val="347238"/>
                </a:solidFill>
                <a:effectLst/>
                <a:latin typeface="Calibri"/>
                <a:ea typeface="Calibri"/>
                <a:cs typeface="Calibri"/>
              </a:rPr>
              <a:t>Quartier général du </a:t>
            </a:r>
            <a:r>
              <a:rPr lang="fr" sz="1100" dirty="0">
                <a:solidFill>
                  <a:srgbClr val="347238"/>
                </a:solidFill>
                <a:latin typeface="Calibri"/>
                <a:ea typeface="Calibri"/>
                <a:cs typeface="Calibri"/>
              </a:rPr>
              <a:t>s</a:t>
            </a:r>
            <a:r>
              <a:rPr lang="fr" sz="1100" b="0" i="0" strike="noStrike" cap="none" spc="0" baseline="0" dirty="0">
                <a:solidFill>
                  <a:srgbClr val="347238"/>
                </a:solidFill>
                <a:effectLst/>
                <a:latin typeface="Calibri"/>
                <a:ea typeface="Calibri"/>
                <a:cs typeface="Calibri"/>
              </a:rPr>
              <a:t>ecteur/</a:t>
            </a:r>
          </a:p>
          <a:p>
            <a:pPr algn="ctr">
              <a:defRPr/>
            </a:pPr>
            <a:r>
              <a:rPr lang="en-US" sz="1100" dirty="0">
                <a:solidFill>
                  <a:srgbClr val="347238"/>
                </a:solidFill>
                <a:latin typeface="Calibri"/>
                <a:ea typeface="Calibri"/>
                <a:cs typeface="Calibri"/>
              </a:rPr>
              <a:t>d</a:t>
            </a:r>
            <a:r>
              <a:rPr lang="fr" sz="1100" b="0" i="0" strike="noStrike" cap="none" spc="0" baseline="0" dirty="0">
                <a:solidFill>
                  <a:srgbClr val="347238"/>
                </a:solidFill>
                <a:effectLst/>
                <a:latin typeface="Calibri"/>
                <a:ea typeface="Calibri"/>
                <a:cs typeface="Calibri"/>
              </a:rPr>
              <a:t>e la brigade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094809" y="5760244"/>
            <a:ext cx="1238250" cy="598487"/>
          </a:xfrm>
          <a:prstGeom prst="roundRect">
            <a:avLst/>
          </a:prstGeom>
          <a:solidFill>
            <a:schemeClr val="tx2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" sz="11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Police des Nations Unies</a:t>
            </a:r>
          </a:p>
        </p:txBody>
      </p:sp>
      <p:sp>
        <p:nvSpPr>
          <p:cNvPr id="50" name="Oval 49"/>
          <p:cNvSpPr/>
          <p:nvPr/>
        </p:nvSpPr>
        <p:spPr>
          <a:xfrm>
            <a:off x="5009899" y="3606417"/>
            <a:ext cx="1496358" cy="10526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" sz="1600" b="1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Bureau de</a:t>
            </a:r>
          </a:p>
          <a:p>
            <a:pPr algn="ctr">
              <a:defRPr/>
            </a:pPr>
            <a:r>
              <a:rPr lang="fr" sz="1600" b="1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terrain</a:t>
            </a:r>
          </a:p>
        </p:txBody>
      </p:sp>
      <p:cxnSp>
        <p:nvCxnSpPr>
          <p:cNvPr id="23567" name="Straight Arrow Connector 23566"/>
          <p:cNvCxnSpPr>
            <a:stCxn id="37" idx="3"/>
            <a:endCxn id="47" idx="1"/>
          </p:cNvCxnSpPr>
          <p:nvPr/>
        </p:nvCxnSpPr>
        <p:spPr>
          <a:xfrm>
            <a:off x="2964587" y="4601733"/>
            <a:ext cx="2113826" cy="686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558" name="Rounded Rectangle 23557"/>
          <p:cNvSpPr/>
          <p:nvPr/>
        </p:nvSpPr>
        <p:spPr>
          <a:xfrm>
            <a:off x="6483665" y="944275"/>
            <a:ext cx="2012636" cy="33219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eaLnBrk="1" hangingPunct="1">
              <a:lnSpc>
                <a:spcPct val="90000"/>
              </a:lnSpc>
            </a:pPr>
            <a:r>
              <a:rPr lang="fr" sz="14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BUREAU LOCAL</a:t>
            </a:r>
          </a:p>
          <a:p>
            <a:pPr marL="228600" indent="-2286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Chef de bureau (Politique)</a:t>
            </a:r>
            <a:endParaRPr lang="en-GB" sz="1400" dirty="0">
              <a:cs typeface="Calibri"/>
            </a:endParaRPr>
          </a:p>
          <a:p>
            <a:pPr marL="228600" indent="-2286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Fonctionnaire d'administration régionale</a:t>
            </a:r>
            <a:endParaRPr lang="en-GB" sz="1400" dirty="0">
              <a:cs typeface="Calibri"/>
            </a:endParaRPr>
          </a:p>
          <a:p>
            <a:pPr marL="228600" indent="-2286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Affaires civiles</a:t>
            </a:r>
            <a:endParaRPr lang="en-GB" sz="1400" dirty="0">
              <a:cs typeface="Calibri"/>
            </a:endParaRPr>
          </a:p>
          <a:p>
            <a:pPr marL="228600" indent="-228600">
              <a:lnSpc>
                <a:spcPct val="90000"/>
              </a:lnSpc>
              <a:buFont typeface="Wingdings" charset="2"/>
              <a:buChar char="§"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Protection des civils</a:t>
            </a:r>
            <a:endParaRPr lang="en-GB" sz="1400" dirty="0"/>
          </a:p>
          <a:p>
            <a:pPr marL="228600" indent="-2286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Protection de l’enfance</a:t>
            </a:r>
          </a:p>
          <a:p>
            <a:pPr marL="228600" indent="-228600">
              <a:lnSpc>
                <a:spcPct val="90000"/>
              </a:lnSpc>
              <a:buFont typeface="Wingdings" charset="2"/>
              <a:buChar char="§"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Droits de l’homme</a:t>
            </a:r>
            <a:endParaRPr lang="en-GB" sz="1400" dirty="0">
              <a:cs typeface="Calibri"/>
            </a:endParaRPr>
          </a:p>
          <a:p>
            <a:pPr marL="228600" indent="-2286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Centre d'opérations conjoint sur le terrain </a:t>
            </a:r>
          </a:p>
          <a:p>
            <a:pPr marL="228600" indent="-2286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Autres</a:t>
            </a:r>
            <a:endParaRPr lang="en-US" sz="1400" dirty="0"/>
          </a:p>
        </p:txBody>
      </p:sp>
      <p:sp>
        <p:nvSpPr>
          <p:cNvPr id="25" name="Rounded Rectangle 36">
            <a:extLst>
              <a:ext uri="{FF2B5EF4-FFF2-40B4-BE49-F238E27FC236}">
                <a16:creationId xmlns:a16="http://schemas.microsoft.com/office/drawing/2014/main" id="{4DE0EAC7-0A0D-4C59-90E5-A7D0ABFD1D4D}"/>
              </a:ext>
            </a:extLst>
          </p:cNvPr>
          <p:cNvSpPr/>
          <p:nvPr/>
        </p:nvSpPr>
        <p:spPr>
          <a:xfrm>
            <a:off x="1629806" y="3970313"/>
            <a:ext cx="2259793" cy="238670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" sz="1200" b="0" i="0" strike="noStrike" cap="none" spc="0" baseline="0" dirty="0">
                <a:solidFill>
                  <a:srgbClr val="0070C0"/>
                </a:solidFill>
                <a:effectLst/>
                <a:latin typeface="Calibri"/>
                <a:ea typeface="Calibri"/>
                <a:cs typeface="Calibri"/>
              </a:rPr>
              <a:t>Centre d'opérations conjoint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23E548-91D2-C744-B899-830D4BEF3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7723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7" grpId="0" animBg="1"/>
      <p:bldP spid="3" grpId="0" animBg="1"/>
      <p:bldP spid="37" grpId="0" animBg="1"/>
      <p:bldP spid="4" grpId="0" animBg="1"/>
      <p:bldP spid="41" grpId="0" animBg="1"/>
      <p:bldP spid="42" grpId="0" animBg="1"/>
      <p:bldP spid="43" grpId="0" animBg="1"/>
      <p:bldP spid="28" grpId="0" animBg="1"/>
      <p:bldP spid="47" grpId="0" animBg="1"/>
      <p:bldP spid="48" grpId="0" animBg="1"/>
      <p:bldP spid="50" grpId="0" animBg="1"/>
      <p:bldP spid="23558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4343399" y="1395277"/>
            <a:ext cx="1073503" cy="369332"/>
            <a:chOff x="5080628" y="1784257"/>
            <a:chExt cx="1375577" cy="817815"/>
          </a:xfrm>
        </p:grpSpPr>
        <p:sp>
          <p:nvSpPr>
            <p:cNvPr id="43" name="Rectangle 42"/>
            <p:cNvSpPr/>
            <p:nvPr/>
          </p:nvSpPr>
          <p:spPr>
            <a:xfrm>
              <a:off x="5080628" y="1915076"/>
              <a:ext cx="1375577" cy="61836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216396" y="1784257"/>
              <a:ext cx="1095809" cy="809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fr" sz="1800" b="0" i="0" strike="noStrike" cap="none" spc="0" baseline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RSSG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57889" y="1988381"/>
            <a:ext cx="3042912" cy="752015"/>
            <a:chOff x="3817805" y="1450089"/>
            <a:chExt cx="3899162" cy="807919"/>
          </a:xfrm>
        </p:grpSpPr>
        <p:sp>
          <p:nvSpPr>
            <p:cNvPr id="5" name="Rectangle 4"/>
            <p:cNvSpPr/>
            <p:nvPr/>
          </p:nvSpPr>
          <p:spPr>
            <a:xfrm>
              <a:off x="4777273" y="1819470"/>
              <a:ext cx="2006082" cy="4385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817805" y="1450089"/>
              <a:ext cx="3899162" cy="678368"/>
              <a:chOff x="3780483" y="1506022"/>
              <a:chExt cx="3899162" cy="65791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780483" y="1875317"/>
                <a:ext cx="3899162" cy="288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fr" sz="1200" b="1" i="0" strike="noStrike" cap="none" spc="0" baseline="0" dirty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Force des Nations Unies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435082" y="1506022"/>
                <a:ext cx="615821" cy="317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XX</a:t>
                </a:r>
              </a:p>
            </p:txBody>
          </p:sp>
        </p:grpSp>
      </p:grpSp>
      <p:cxnSp>
        <p:nvCxnSpPr>
          <p:cNvPr id="9" name="Straight Connector 8"/>
          <p:cNvCxnSpPr>
            <a:cxnSpLocks/>
          </p:cNvCxnSpPr>
          <p:nvPr/>
        </p:nvCxnSpPr>
        <p:spPr>
          <a:xfrm flipH="1">
            <a:off x="2946872" y="2514600"/>
            <a:ext cx="898470" cy="58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21" idx="0"/>
          </p:cNvCxnSpPr>
          <p:nvPr/>
        </p:nvCxnSpPr>
        <p:spPr>
          <a:xfrm>
            <a:off x="4889432" y="2780971"/>
            <a:ext cx="6716" cy="269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71362" y="2562710"/>
            <a:ext cx="1219041" cy="535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975785" y="3046469"/>
            <a:ext cx="1688462" cy="845209"/>
            <a:chOff x="3806889" y="1450089"/>
            <a:chExt cx="3946849" cy="829761"/>
          </a:xfrm>
        </p:grpSpPr>
        <p:sp>
          <p:nvSpPr>
            <p:cNvPr id="13" name="Rectangle 12"/>
            <p:cNvSpPr/>
            <p:nvPr/>
          </p:nvSpPr>
          <p:spPr>
            <a:xfrm>
              <a:off x="4532029" y="1819470"/>
              <a:ext cx="2505580" cy="4385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806889" y="1450089"/>
              <a:ext cx="3946849" cy="829761"/>
              <a:chOff x="3769567" y="1506022"/>
              <a:chExt cx="3946849" cy="80474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3769566" y="1875451"/>
                <a:ext cx="3946849" cy="421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Secteur </a:t>
                </a:r>
                <a:br>
                  <a:rPr sz="1400" dirty="0"/>
                </a:b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Brigade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435081" y="1506022"/>
                <a:ext cx="615821" cy="290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X</a:t>
                </a: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4104880" y="3050651"/>
            <a:ext cx="1603431" cy="813599"/>
            <a:chOff x="3806270" y="670798"/>
            <a:chExt cx="3946849" cy="1626690"/>
          </a:xfrm>
        </p:grpSpPr>
        <p:sp>
          <p:nvSpPr>
            <p:cNvPr id="18" name="Rectangle 17"/>
            <p:cNvSpPr/>
            <p:nvPr/>
          </p:nvSpPr>
          <p:spPr>
            <a:xfrm>
              <a:off x="4654193" y="1349866"/>
              <a:ext cx="2381624" cy="9141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806270" y="670798"/>
              <a:ext cx="3946849" cy="1626690"/>
              <a:chOff x="3768947" y="750230"/>
              <a:chExt cx="3946849" cy="1577638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768947" y="1470397"/>
                <a:ext cx="3946849" cy="857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Secteur </a:t>
                </a:r>
                <a:br>
                  <a:rPr sz="1400" dirty="0"/>
                </a:b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Brigade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08746" y="750230"/>
                <a:ext cx="615821" cy="591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X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6112819" y="3052990"/>
            <a:ext cx="1785602" cy="801023"/>
            <a:chOff x="3806889" y="1450087"/>
            <a:chExt cx="3946849" cy="860570"/>
          </a:xfrm>
        </p:grpSpPr>
        <p:sp>
          <p:nvSpPr>
            <p:cNvPr id="23" name="Rectangle 22"/>
            <p:cNvSpPr/>
            <p:nvPr/>
          </p:nvSpPr>
          <p:spPr>
            <a:xfrm>
              <a:off x="4777272" y="1819469"/>
              <a:ext cx="2192621" cy="491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806889" y="1450087"/>
              <a:ext cx="3946849" cy="855064"/>
              <a:chOff x="3769567" y="1506022"/>
              <a:chExt cx="3946849" cy="829281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769566" y="1875453"/>
                <a:ext cx="3946849" cy="460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Secteur </a:t>
                </a:r>
                <a:br>
                  <a:rPr sz="1400" dirty="0"/>
                </a:b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Brigade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435082" y="1506022"/>
                <a:ext cx="615821" cy="317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fr" sz="1400" b="0" i="0" strike="noStrike" cap="none" spc="0" baseline="0">
                    <a:solidFill>
                      <a:srgbClr val="000000"/>
                    </a:solidFill>
                    <a:effectLst/>
                    <a:latin typeface="Calibri"/>
                    <a:ea typeface="Calibri"/>
                    <a:cs typeface="Calibri"/>
                  </a:rPr>
                  <a:t>X</a:t>
                </a: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1769257" y="1797589"/>
            <a:ext cx="6384144" cy="3765011"/>
          </a:xfrm>
          <a:prstGeom prst="rect">
            <a:avLst/>
          </a:prstGeom>
          <a:noFill/>
          <a:ln w="381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69256" y="1827459"/>
            <a:ext cx="1894991" cy="105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" sz="1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Directive du commandant de la force sur la protection de l’enfance - Opérationnel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84712" y="3196199"/>
            <a:ext cx="1743032" cy="2167003"/>
            <a:chOff x="1992806" y="3708048"/>
            <a:chExt cx="2233506" cy="2347064"/>
          </a:xfrm>
        </p:grpSpPr>
        <p:sp>
          <p:nvSpPr>
            <p:cNvPr id="30" name="Rectangle 29"/>
            <p:cNvSpPr/>
            <p:nvPr/>
          </p:nvSpPr>
          <p:spPr>
            <a:xfrm>
              <a:off x="1992806" y="3708048"/>
              <a:ext cx="2233506" cy="2347064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24785" y="4472036"/>
              <a:ext cx="1920161" cy="1091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fr-FR" sz="12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</a:rPr>
                <a:t>Plan sur la protection des civils ou sur la protection de l’enfance du s</a:t>
              </a:r>
              <a:r>
                <a:rPr lang="fr" sz="1200" b="0" i="0" strike="noStrike" cap="none" spc="0" baseline="0" dirty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ecteur - Tactique</a:t>
              </a:r>
              <a:br>
                <a:rPr sz="1400" dirty="0"/>
              </a:br>
              <a:endPara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4035079" y="3197376"/>
            <a:ext cx="1743032" cy="2168351"/>
          </a:xfrm>
          <a:prstGeom prst="rect">
            <a:avLst/>
          </a:prstGeom>
          <a:noFill/>
          <a:ln>
            <a:solidFill>
              <a:srgbClr val="7030A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10352" y="3198944"/>
            <a:ext cx="1743032" cy="2168351"/>
          </a:xfrm>
          <a:prstGeom prst="rect">
            <a:avLst/>
          </a:prstGeom>
          <a:noFill/>
          <a:ln>
            <a:solidFill>
              <a:srgbClr val="7030A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30564" y="1371181"/>
            <a:ext cx="7303836" cy="4572419"/>
          </a:xfrm>
          <a:prstGeom prst="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30564" y="1339115"/>
            <a:ext cx="2920947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Stratégie de la mission en matière de protection de l’enfance - Stratégique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93990" y="3909187"/>
            <a:ext cx="1461551" cy="1155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Plan sur la protection des civils ou sur la protection de l’enfance du s</a:t>
            </a:r>
            <a:r>
              <a:rPr lang="fr-FR" sz="1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ecteur - Tactique</a:t>
            </a:r>
            <a:br>
              <a:rPr lang="fr-FR" sz="1200" dirty="0"/>
            </a:br>
            <a:endParaRPr lang="fr-FR" sz="1200" b="0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fr" sz="1400" b="0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09438" y="3849271"/>
            <a:ext cx="1445085" cy="115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Plan sur la protection des civils ou sur la protection de l’enfance du s</a:t>
            </a:r>
            <a:r>
              <a:rPr lang="fr-FR" sz="1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ecteur - Tactique</a:t>
            </a:r>
            <a:br>
              <a:rPr lang="fr-FR" sz="1400" dirty="0"/>
            </a:br>
            <a:endParaRPr lang="fr-FR" sz="1400" b="0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fr" sz="1200" b="0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19316" y="143376"/>
            <a:ext cx="9067800" cy="746702"/>
          </a:xfrm>
        </p:spPr>
        <p:txBody>
          <a:bodyPr>
            <a:normAutofit fontScale="90000"/>
          </a:bodyPr>
          <a:lstStyle/>
          <a:p>
            <a:br>
              <a:rPr sz="4000" dirty="0"/>
            </a:br>
            <a:r>
              <a:rPr lang="fr" sz="31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DU NIVEAU OPÉRATIONNEL AU NIVEAU TACTIQUE</a:t>
            </a:r>
            <a:br>
              <a:rPr sz="4000" dirty="0"/>
            </a:br>
            <a:endParaRPr lang="en-GB" b="0" dirty="0">
              <a:latin typeface="Century Gothic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96447" y="4806718"/>
            <a:ext cx="609600" cy="39745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90501" y="4828499"/>
            <a:ext cx="56488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Btn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2501629" y="462824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414864" y="462824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890501" y="4818902"/>
            <a:ext cx="609600" cy="39745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3276600" y="4658872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3357887" y="4658872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096448" y="4792038"/>
            <a:ext cx="600516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Btn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151511" y="4809048"/>
            <a:ext cx="609600" cy="39745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H="1" flipV="1">
            <a:off x="4491456" y="462824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4553216" y="462824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93990" y="4813084"/>
            <a:ext cx="51692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" sz="1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Btn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904451" y="4828499"/>
            <a:ext cx="609600" cy="39745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 flipV="1">
            <a:off x="5257800" y="462824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314270" y="462824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951833" y="4813084"/>
            <a:ext cx="562218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" sz="1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Btn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301073" y="4781820"/>
            <a:ext cx="570319" cy="4005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H="1" flipV="1">
            <a:off x="6580944" y="462824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6629400" y="462824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335884" y="4821813"/>
            <a:ext cx="475786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" sz="1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Btn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144923" y="4777977"/>
            <a:ext cx="609600" cy="39745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H="1" flipV="1">
            <a:off x="7474941" y="461767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543800" y="4617677"/>
            <a:ext cx="0" cy="119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159289" y="4800755"/>
            <a:ext cx="595234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" sz="1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Btn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491125" y="642863"/>
            <a:ext cx="3399277" cy="369332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Plan de stabilisation de la mission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ED576F-E234-41BB-9BF7-5B32C6D9BBE9}"/>
              </a:ext>
            </a:extLst>
          </p:cNvPr>
          <p:cNvSpPr/>
          <p:nvPr/>
        </p:nvSpPr>
        <p:spPr>
          <a:xfrm>
            <a:off x="762000" y="997482"/>
            <a:ext cx="8077200" cy="525091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D8E91B-9228-41B6-A39B-5DB274383FCB}"/>
              </a:ext>
            </a:extLst>
          </p:cNvPr>
          <p:cNvSpPr txBox="1"/>
          <p:nvPr/>
        </p:nvSpPr>
        <p:spPr>
          <a:xfrm>
            <a:off x="762000" y="981076"/>
            <a:ext cx="465490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" sz="16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Plan de la MONUSCO sur les groupes armés illégaux</a:t>
            </a:r>
          </a:p>
        </p:txBody>
      </p:sp>
      <p:sp>
        <p:nvSpPr>
          <p:cNvPr id="34" name="Slide Number Placeholder 33">
            <a:extLst>
              <a:ext uri="{FF2B5EF4-FFF2-40B4-BE49-F238E27FC236}">
                <a16:creationId xmlns:a16="http://schemas.microsoft.com/office/drawing/2014/main" id="{B01FCADB-CFF1-8B42-982A-3C4AC02BE7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767872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365"/>
            <a:ext cx="9030878" cy="1570299"/>
          </a:xfrm>
        </p:spPr>
        <p:txBody>
          <a:bodyPr rtlCol="0">
            <a:noAutofit/>
          </a:bodyPr>
          <a:lstStyle/>
          <a:p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Personne référente du secteur/de la brigade </a:t>
            </a:r>
            <a:b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</a:br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en matière de protection de l’enfance – </a:t>
            </a:r>
            <a:b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</a:br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Tâches clés </a:t>
            </a:r>
            <a:endParaRPr lang="en-US" altLang="en-US" sz="3200" dirty="0">
              <a:solidFill>
                <a:schemeClr val="tx2">
                  <a:lumMod val="60000"/>
                  <a:lumOff val="40000"/>
                </a:schemeClr>
              </a:solidFill>
              <a:latin typeface="Century Gothic"/>
              <a:ea typeface="MS PGothic" charset="0"/>
              <a:cs typeface="MS PGothic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altLang="en-US"/>
          </a:p>
          <a:p>
            <a:pPr marL="0" indent="0" algn="just">
              <a:buNone/>
            </a:pPr>
            <a:endParaRPr lang="en-US" altLang="en-US"/>
          </a:p>
          <a:p>
            <a:pPr marL="0" indent="0" algn="just" eaLnBrk="1" hangingPunct="1">
              <a:buNone/>
            </a:pP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9365" y="1696663"/>
            <a:ext cx="8691513" cy="4591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Se coordonner avec le personnel chargé de la protection de l’enfance du bureau local pour conseiller le commandant de secteur/de brigade et</a:t>
            </a:r>
            <a:r>
              <a:rPr lang="fr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l</a:t>
            </a: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  personnel</a:t>
            </a:r>
            <a:endParaRPr lang="en-GB" sz="1800" dirty="0"/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Mettre en </a:t>
            </a:r>
            <a:r>
              <a:rPr lang="fr-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œ</a:t>
            </a: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uvre les orientations du quartier général de la force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Intégrer la protection de l’enfance dans toutes les opérations </a:t>
            </a:r>
            <a:endParaRPr lang="en-GB" sz="1800" dirty="0"/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Veiller à ce que les alertes concernant les questions de protection de l’enfance soient reçues par le biais du système d’alerte 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Connaître les mécanismes d’orientation dans la zone de responsabilité et faire en sorte que toutes les personnes référentes en matière de protection de l’enfance soient bien informées du des orientations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Fournir un appui en protection de l’enfance aux unités subordonnées et aux sites d’équipe, notamment par la formation en protection de l’enfance liée aux menaces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Sensibiliser l’ensemble du personnel à la politique de tolérance zéro face à l'exploitation et aux atteintes sexuelles et au travail des enfants</a:t>
            </a:r>
            <a:endParaRPr lang="en-GB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8DC1B8-A903-AD42-AE53-876D928A99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78948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58618" y="136525"/>
            <a:ext cx="8428182" cy="1387475"/>
          </a:xfrm>
        </p:spPr>
        <p:txBody>
          <a:bodyPr rtlCol="0">
            <a:noAutofit/>
          </a:bodyPr>
          <a:lstStyle/>
          <a:p>
            <a:r>
              <a:rPr lang="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Personne référente du bataillon/de l’unité en matière de protection de l’enfance - Tâches clés 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altLang="en-US"/>
          </a:p>
          <a:p>
            <a:pPr marL="0" indent="0" algn="just">
              <a:buNone/>
            </a:pPr>
            <a:endParaRPr lang="en-US" altLang="en-US"/>
          </a:p>
          <a:p>
            <a:pPr marL="0" indent="0" algn="just" eaLnBrk="1" hangingPunct="1">
              <a:buNone/>
            </a:pP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9309" y="1600199"/>
            <a:ext cx="8557492" cy="46021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Conseiller le commandant en ce qui concerne les questions liées à la protection de l’enfance 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7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Maintenir les liens avec les acteurs locaux de la protection de l’enfance</a:t>
            </a:r>
            <a:endParaRPr lang="fr" sz="1700" b="0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Mettre en </a:t>
            </a:r>
            <a:r>
              <a:rPr lang="fr-FR" sz="1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œ</a:t>
            </a:r>
            <a:r>
              <a:rPr lang="fr" sz="1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uvre les orientations du secteur/de la brigade sur la protection de l’enfance 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Intégrer la protection de l’enfance dans toutes les opérations 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Veiller à ce que les soldats sachent comment utiliser le système d’alerte pour signaler les menaces relatives à la protection de l’enfance, et activer les mécanismes d’orientation, si nécessaire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fr" sz="1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Fournir un appui aux personnes référentes en matière de protection de l’enfance au niveau des compagnies et des bases opérationnelles temporaires, y compris la formation en protection de l’enfance liée aux menaces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" sz="1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Sensibiliser l’ensemble du personnel à la politique de tolérance zéro face à l'exploitation et aux atteintes sexuelles et au travail des enfants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76C203-FC2F-274A-BBBB-C5304C3A66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73677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6525"/>
            <a:ext cx="9060873" cy="595312"/>
          </a:xfrm>
        </p:spPr>
        <p:txBody>
          <a:bodyPr rtlCol="0">
            <a:noAutofit/>
          </a:bodyPr>
          <a:lstStyle/>
          <a:p>
            <a:br>
              <a:rPr sz="4400" dirty="0"/>
            </a:br>
            <a:r>
              <a:rPr lang="fr" sz="32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Personne référente du site de l’équipe d’observateurs militaires en matière de protection de l’enfance 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altLang="en-US"/>
          </a:p>
          <a:p>
            <a:pPr marL="0" indent="0" algn="just">
              <a:buNone/>
            </a:pPr>
            <a:endParaRPr lang="en-US" altLang="en-US"/>
          </a:p>
          <a:p>
            <a:pPr marL="0" indent="0" algn="just" eaLnBrk="1" hangingPunct="1">
              <a:buNone/>
            </a:pP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77091" y="1838036"/>
            <a:ext cx="8409709" cy="407323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</a:pPr>
            <a:r>
              <a:rPr lang="fr" sz="2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Présence de personnes référentes en matière de protection de l’enfance sur chaque site d’équipe </a:t>
            </a:r>
          </a:p>
          <a:p>
            <a:pPr lvl="0">
              <a:spcBef>
                <a:spcPts val="600"/>
              </a:spcBef>
            </a:pPr>
            <a:r>
              <a:rPr lang="fr" sz="2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Établir/maintenir des liens avec les acteurs locaux de la protection de l’enfance</a:t>
            </a:r>
          </a:p>
          <a:p>
            <a:pPr lvl="0">
              <a:spcBef>
                <a:spcPts val="600"/>
              </a:spcBef>
            </a:pPr>
            <a:r>
              <a:rPr lang="fr" sz="2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Intégrer la protection de l’enfance dans toutes les patrouilles et les tâches</a:t>
            </a:r>
            <a:endParaRPr lang="en-GB" sz="2800" dirty="0"/>
          </a:p>
          <a:p>
            <a:pPr lvl="0">
              <a:spcBef>
                <a:spcPts val="600"/>
              </a:spcBef>
            </a:pPr>
            <a:r>
              <a:rPr lang="fr" sz="2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Plaider en faveur de la protection de l’enfance </a:t>
            </a:r>
            <a:endParaRPr lang="en-GB" dirty="0">
              <a:cs typeface="Calibri"/>
            </a:endParaRPr>
          </a:p>
          <a:p>
            <a:pPr lvl="0">
              <a:spcBef>
                <a:spcPts val="600"/>
              </a:spcBef>
            </a:pPr>
            <a:r>
              <a:rPr lang="fr" sz="2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Utiliser le système d’alerte et le système d’orientation</a:t>
            </a:r>
          </a:p>
          <a:p>
            <a:pPr lvl="0">
              <a:spcBef>
                <a:spcPts val="600"/>
              </a:spcBef>
            </a:pPr>
            <a:r>
              <a:rPr lang="fr" sz="2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Assurer une formation sur la protection de l’enfance liée aux menaces</a:t>
            </a:r>
            <a:endParaRPr lang="en-GB" sz="2800" dirty="0"/>
          </a:p>
          <a:p>
            <a:pPr>
              <a:spcBef>
                <a:spcPts val="600"/>
              </a:spcBef>
            </a:pPr>
            <a:r>
              <a:rPr lang="fr" sz="27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Appliquer la politique de tolérance zéro face à l'exploitation et aux atteintes sexuelles et au travail des enfants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FAA1D8-DF04-8C4C-95B8-0C7543E287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1518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26" y="152399"/>
            <a:ext cx="8959273" cy="1370013"/>
          </a:xfrm>
        </p:spPr>
        <p:txBody>
          <a:bodyPr rtlCol="0">
            <a:noAutofit/>
          </a:bodyPr>
          <a:lstStyle/>
          <a:p>
            <a:r>
              <a:rPr lang="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Mettre en </a:t>
            </a:r>
            <a:r>
              <a:rPr lang="fr-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œ</a:t>
            </a:r>
            <a:r>
              <a:rPr lang="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uvre les </a:t>
            </a:r>
            <a:br>
              <a:rPr sz="3400" dirty="0"/>
            </a:br>
            <a:r>
              <a:rPr lang="fr" sz="3400" b="0" i="0" strike="noStrike" cap="none" spc="0" baseline="0" dirty="0">
                <a:solidFill>
                  <a:srgbClr val="558ED5"/>
                </a:solidFill>
                <a:effectLst/>
                <a:latin typeface="Century Gothic"/>
                <a:ea typeface="Century Gothic"/>
                <a:cs typeface="Century Gothic"/>
              </a:rPr>
              <a:t>politiques de protection de l’enfance du quartier général de la force (1)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altLang="en-US"/>
          </a:p>
          <a:p>
            <a:pPr marL="0" indent="0" algn="just">
              <a:buNone/>
            </a:pPr>
            <a:endParaRPr lang="en-US" altLang="en-US"/>
          </a:p>
          <a:p>
            <a:pPr marL="0" indent="0" algn="just" eaLnBrk="1" hangingPunct="1">
              <a:buNone/>
            </a:pPr>
            <a:endParaRPr lang="en-US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4727" y="1847273"/>
            <a:ext cx="8691418" cy="4431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600"/>
              </a:spcBef>
              <a:buNone/>
            </a:pPr>
            <a:r>
              <a:rPr lang="fr" sz="26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Discussion de groupe</a:t>
            </a:r>
          </a:p>
          <a:p>
            <a:pPr marL="0" lvl="0" indent="0">
              <a:spcBef>
                <a:spcPts val="600"/>
              </a:spcBef>
              <a:buNone/>
            </a:pPr>
            <a:endParaRPr lang="en-GB" sz="2600" dirty="0"/>
          </a:p>
          <a:p>
            <a:pPr lvl="0">
              <a:spcBef>
                <a:spcPts val="600"/>
              </a:spcBef>
            </a:pPr>
            <a:r>
              <a:rPr lang="fr" sz="26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 quartier général du secteur/de la brigade doit-il créer sa propre directive sur la protection de l’enfance ?  </a:t>
            </a:r>
          </a:p>
          <a:p>
            <a:pPr lvl="0">
              <a:spcBef>
                <a:spcPts val="600"/>
              </a:spcBef>
            </a:pPr>
            <a:r>
              <a:rPr lang="fr" sz="26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 publication d’une directive est-elle suffisante ? </a:t>
            </a:r>
          </a:p>
          <a:p>
            <a:pPr lvl="0">
              <a:spcBef>
                <a:spcPts val="600"/>
              </a:spcBef>
            </a:pPr>
            <a:r>
              <a:rPr lang="fr" sz="26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 directive du secteur/de la brigade doit-elle être un copier-coller de la directive du quartier général de la force ?</a:t>
            </a:r>
          </a:p>
          <a:p>
            <a:pPr lvl="0">
              <a:spcBef>
                <a:spcPts val="600"/>
              </a:spcBef>
            </a:pPr>
            <a:r>
              <a:rPr lang="fr" sz="26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Quels sont les éléments clés d’une directive sur la protection de l’enfance 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659045-7F4E-9D4D-9F4B-EA8868AF42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9B6C7-16B7-4651-AD3D-65FE4305383F}" type="slidenum">
              <a:rPr lang="en-US" altLang="ja-JP" smtClean="0"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81021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23.06.30"/>
  <p:tag name="AS_TITLE" val="Aspose.Slides for Java"/>
  <p:tag name="AS_VERSION" val="23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150312b7-9e6d-41ed-8303-81d33f670353" xsi:nil="true"/>
    <Mission xmlns="150312b7-9e6d-41ed-8303-81d33f670353" xsi:nil="true"/>
    <https_x003a__x002f__x002f_twitter_x002e_com_x002f_unmissmedia_x002f_status_x002f_1469238410435076101 xmlns="150312b7-9e6d-41ed-8303-81d33f670353">
      <Url xsi:nil="true"/>
      <Description xsi:nil="true"/>
    </https_x003a__x002f__x002f_twitter_x002e_com_x002f_unmissmedia_x002f_status_x002f_1469238410435076101>
    <TaxCatchAll xmlns="985ec44e-1bab-4c0b-9df0-6ba128686fc9" xsi:nil="true"/>
    <lcf76f155ced4ddcb4097134ff3c332f xmlns="150312b7-9e6d-41ed-8303-81d33f67035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16EE5BA183974182AB9A5F97050164" ma:contentTypeVersion="24" ma:contentTypeDescription="Create a new document." ma:contentTypeScope="" ma:versionID="017e594e67e6393fad06fe997783373a">
  <xsd:schema xmlns:xsd="http://www.w3.org/2001/XMLSchema" xmlns:xs="http://www.w3.org/2001/XMLSchema" xmlns:p="http://schemas.microsoft.com/office/2006/metadata/properties" xmlns:ns2="150312b7-9e6d-41ed-8303-81d33f670353" xmlns:ns3="35812a0a-7ebc-4252-8f93-247b2045ed4f" xmlns:ns4="985ec44e-1bab-4c0b-9df0-6ba128686fc9" targetNamespace="http://schemas.microsoft.com/office/2006/metadata/properties" ma:root="true" ma:fieldsID="af4ae0b8ffbfbd3179b3114badd794e2" ns2:_="" ns3:_="" ns4:_="">
    <xsd:import namespace="150312b7-9e6d-41ed-8303-81d33f670353"/>
    <xsd:import namespace="35812a0a-7ebc-4252-8f93-247b2045ed4f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ission" minOccurs="0"/>
                <xsd:element ref="ns2:MediaLengthInSeconds" minOccurs="0"/>
                <xsd:element ref="ns2:https_x003a__x002f__x002f_twitter_x002e_com_x002f_unmissmedia_x002f_status_x002f_1469238410435076101" minOccurs="0"/>
                <xsd:element ref="ns4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312b7-9e6d-41ed-8303-81d33f670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ission" ma:index="21" nillable="true" ma:displayName="Mission" ma:format="Dropdown" ma:internalName="Mission">
      <xsd:simpleType>
        <xsd:restriction base="dms:Text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https_x003a__x002f__x002f_twitter_x002e_com_x002f_unmissmedia_x002f_status_x002f_1469238410435076101" ma:index="23" nillable="true" ma:displayName="https://twitter.com/unmissmedia/status/1469238410435076101" ma:format="Hyperlink" ma:internalName="https_x003a__x002f__x002f_twitter_x002e_com_x002f_unmissmedia_x002f_status_x002f_1469238410435076101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12a0a-7ebc-4252-8f93-247b2045ed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9f995a9-e5fa-476f-ba93-75a19d991bf0}" ma:internalName="TaxCatchAll" ma:showField="CatchAllData" ma:web="35812a0a-7ebc-4252-8f93-247b2045ed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2F6B08-1F2D-4DE4-9CCC-C818BA6152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B424A2-0848-4BB1-8FDD-7BF492C5F971}">
  <ds:schemaRefs>
    <ds:schemaRef ds:uri="http://schemas.microsoft.com/office/2006/documentManagement/types"/>
    <ds:schemaRef ds:uri="http://purl.org/dc/elements/1.1/"/>
    <ds:schemaRef ds:uri="985ec44e-1bab-4c0b-9df0-6ba128686fc9"/>
    <ds:schemaRef ds:uri="35812a0a-7ebc-4252-8f93-247b2045ed4f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50312b7-9e6d-41ed-8303-81d33f67035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177864-A57E-46DD-A768-F10CF5A77F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0312b7-9e6d-41ed-8303-81d33f670353"/>
    <ds:schemaRef ds:uri="35812a0a-7ebc-4252-8f93-247b2045ed4f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1855</Words>
  <Application>Microsoft Office PowerPoint</Application>
  <PresentationFormat>On-screen Show (4:3)</PresentationFormat>
  <Paragraphs>225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Module 3, LEÇON 5 PERSONNES RÉFÉRENTES EN MATIÈRE DE PROTECTION DE L’ENFANCE DE LA COMPOSANTE MILITAIRE DANS LES SECTEURS, LES UNITÉS ET LES SITES D’ÉQUIPE</vt:lpstr>
      <vt:lpstr>Objectifs d'apprentissage</vt:lpstr>
      <vt:lpstr>Système de personnes référentes de la composante militaire en matière de protection de l’enfance </vt:lpstr>
      <vt:lpstr>Bureau local des Nations Unies</vt:lpstr>
      <vt:lpstr> DU NIVEAU OPÉRATIONNEL AU NIVEAU TACTIQUE </vt:lpstr>
      <vt:lpstr>Personne référente du secteur/de la brigade  en matière de protection de l’enfance –  Tâches clés </vt:lpstr>
      <vt:lpstr>Personne référente du bataillon/de l’unité en matière de protection de l’enfance - Tâches clés  </vt:lpstr>
      <vt:lpstr> Personne référente du site de l’équipe d’observateurs militaires en matière de protection de l’enfance  </vt:lpstr>
      <vt:lpstr>Mettre en œuvre les  politiques de protection de l’enfance du quartier général de la force (1) </vt:lpstr>
      <vt:lpstr>Mettre en œuvre les  politiques de protection de l’enfance du quartier général de la force (2) </vt:lpstr>
      <vt:lpstr>Mettre en œuvre les orientations du quartier général de la force en matière de protection de l’enfance   Ordres du secteur/de la brigade</vt:lpstr>
      <vt:lpstr>Développer des activités militaires</vt:lpstr>
      <vt:lpstr>Mettre en œuvre les politiques du quartier général de la force en matière de protection de l’enfance (3) </vt:lpstr>
      <vt:lpstr>Protection de l’enfance au niveau du bataillon – Instructions permanentes</vt:lpstr>
      <vt:lpstr>Gestion de la détention : Considérations particulières relatives aux enfants</vt:lpstr>
      <vt:lpstr>Carte de poche sur la protection de l’enfance</vt:lpstr>
      <vt:lpstr>Points à retenir</vt:lpstr>
      <vt:lpstr>Références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2: FRAMEWORK FOR  CHILD PROTECTION</dc:title>
  <dc:creator>Rafael Barbieri</dc:creator>
  <cp:lastModifiedBy>Maria Trovato</cp:lastModifiedBy>
  <cp:revision>37</cp:revision>
  <cp:lastPrinted>2017-01-23T18:36:49Z</cp:lastPrinted>
  <dcterms:created xsi:type="dcterms:W3CDTF">2006-08-16T00:00:00Z</dcterms:created>
  <dcterms:modified xsi:type="dcterms:W3CDTF">2024-04-02T15:21:55Z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0x0101004116EE5BA183974182AB9A5F97050164</vt:lpwstr>
  </property>
  <property fmtid="{D5CDD505-2E9C-101B-9397-08002B2CF9AE}" pid="3" name="MediaServiceImageTags">
    <vt:lpwstr/>
  </property>
</Properties>
</file>